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487" r:id="rId1"/>
  </p:sldMasterIdLst>
  <p:notesMasterIdLst>
    <p:notesMasterId r:id="rId33"/>
  </p:notesMasterIdLst>
  <p:handoutMasterIdLst>
    <p:handoutMasterId r:id="rId34"/>
  </p:handoutMasterIdLst>
  <p:sldIdLst>
    <p:sldId id="557" r:id="rId2"/>
    <p:sldId id="625" r:id="rId3"/>
    <p:sldId id="616" r:id="rId4"/>
    <p:sldId id="637" r:id="rId5"/>
    <p:sldId id="641" r:id="rId6"/>
    <p:sldId id="642" r:id="rId7"/>
    <p:sldId id="654" r:id="rId8"/>
    <p:sldId id="650" r:id="rId9"/>
    <p:sldId id="619" r:id="rId10"/>
    <p:sldId id="620" r:id="rId11"/>
    <p:sldId id="629" r:id="rId12"/>
    <p:sldId id="618" r:id="rId13"/>
    <p:sldId id="652" r:id="rId14"/>
    <p:sldId id="655" r:id="rId15"/>
    <p:sldId id="630" r:id="rId16"/>
    <p:sldId id="632" r:id="rId17"/>
    <p:sldId id="636" r:id="rId18"/>
    <p:sldId id="624" r:id="rId19"/>
    <p:sldId id="656" r:id="rId20"/>
    <p:sldId id="643" r:id="rId21"/>
    <p:sldId id="644" r:id="rId22"/>
    <p:sldId id="645" r:id="rId23"/>
    <p:sldId id="647" r:id="rId24"/>
    <p:sldId id="648" r:id="rId25"/>
    <p:sldId id="646" r:id="rId26"/>
    <p:sldId id="657" r:id="rId27"/>
    <p:sldId id="658" r:id="rId28"/>
    <p:sldId id="659" r:id="rId29"/>
    <p:sldId id="660" r:id="rId30"/>
    <p:sldId id="661" r:id="rId31"/>
    <p:sldId id="605" r:id="rId3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6600"/>
    <a:srgbClr val="CC9900"/>
    <a:srgbClr val="E6AA00"/>
    <a:srgbClr val="765700"/>
    <a:srgbClr val="009900"/>
    <a:srgbClr val="F2B300"/>
    <a:srgbClr val="CC0000"/>
    <a:srgbClr val="66FF99"/>
    <a:srgbClr val="00FFFF"/>
    <a:srgbClr val="99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71" autoAdjust="0"/>
    <p:restoredTop sz="99808" autoAdjust="0"/>
  </p:normalViewPr>
  <p:slideViewPr>
    <p:cSldViewPr>
      <p:cViewPr varScale="1">
        <p:scale>
          <a:sx n="73" d="100"/>
          <a:sy n="73" d="100"/>
        </p:scale>
        <p:origin x="-12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02"/>
    </p:cViewPr>
  </p:sorterViewPr>
  <p:notesViewPr>
    <p:cSldViewPr>
      <p:cViewPr varScale="1">
        <p:scale>
          <a:sx n="53" d="100"/>
          <a:sy n="53" d="100"/>
        </p:scale>
        <p:origin x="-2874" y="-96"/>
      </p:cViewPr>
      <p:guideLst>
        <p:guide orient="horz" pos="3024"/>
        <p:guide pos="230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PE%20Vs%20IPO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VC%20Data\Making%20Tech%20Ubiquitou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VC%20Data\5-Stage-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Exit%20Sheets\1-By%20Year-Exits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Exit%20Sheets\5-b-Industry-Share-PPT%20Chart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Exit%20Sheets\5-by-Type-Share-PPT%20Char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aratha\Presentations\CII%20Presentation\CII%20PE%20Data\1-By%20Year-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1-By%20Quarter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5-b-Industry-Share-of201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5-Stage-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Share%20of%20Large%20P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VC%20Data\1-By%20Year-2015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VC%20Data\1-By%20Quarter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mmon%20Docs\PPTs\Apex%2017\Working%20Files\VC%20Data\5-b-Industry-Share-of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593920351302252"/>
          <c:y val="3.9043790578809419E-2"/>
          <c:w val="0.86310834342822562"/>
          <c:h val="0.86085094626329883"/>
        </c:manualLayout>
      </c:layout>
      <c:barChart>
        <c:barDir val="col"/>
        <c:grouping val="clustered"/>
        <c:ser>
          <c:idx val="2"/>
          <c:order val="0"/>
          <c:tx>
            <c:strRef>
              <c:f>Chart!$C$1</c:f>
              <c:strCache>
                <c:ptCount val="1"/>
                <c:pt idx="0">
                  <c:v> IPOs (INR 64k Cr)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cat>
            <c:numRef>
              <c:f>Chart!$A$2:$A$7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Chart!$C$2:$C$7</c:f>
              <c:numCache>
                <c:formatCode>#,##0</c:formatCode>
                <c:ptCount val="6"/>
                <c:pt idx="0">
                  <c:v>14263.799999999987</c:v>
                </c:pt>
                <c:pt idx="1">
                  <c:v>6770.17</c:v>
                </c:pt>
                <c:pt idx="2">
                  <c:v>8242.59</c:v>
                </c:pt>
                <c:pt idx="3">
                  <c:v>1706.34</c:v>
                </c:pt>
                <c:pt idx="4">
                  <c:v>11362.3</c:v>
                </c:pt>
                <c:pt idx="5">
                  <c:v>21498.32</c:v>
                </c:pt>
              </c:numCache>
            </c:numRef>
          </c:val>
        </c:ser>
        <c:ser>
          <c:idx val="4"/>
          <c:order val="1"/>
          <c:tx>
            <c:strRef>
              <c:f>Chart!$E$1</c:f>
              <c:strCache>
                <c:ptCount val="1"/>
                <c:pt idx="0">
                  <c:v>PE/VC (INR 426k Cr)</c:v>
                </c:pt>
              </c:strCache>
            </c:strRef>
          </c:tx>
          <c:spPr>
            <a:solidFill>
              <a:srgbClr val="CC9900"/>
            </a:solidFill>
          </c:spPr>
          <c:cat>
            <c:numRef>
              <c:f>Chart!$A$2:$A$7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Chart!$E$2:$E$7</c:f>
              <c:numCache>
                <c:formatCode>#,##0</c:formatCode>
                <c:ptCount val="6"/>
                <c:pt idx="0">
                  <c:v>50200.859424000002</c:v>
                </c:pt>
                <c:pt idx="1">
                  <c:v>51233.688730000002</c:v>
                </c:pt>
                <c:pt idx="2">
                  <c:v>44818.510266000012</c:v>
                </c:pt>
                <c:pt idx="3">
                  <c:v>68497.095828000005</c:v>
                </c:pt>
                <c:pt idx="4">
                  <c:v>110895.21962399999</c:v>
                </c:pt>
                <c:pt idx="5">
                  <c:v>99972.582059999972</c:v>
                </c:pt>
              </c:numCache>
            </c:numRef>
          </c:val>
        </c:ser>
        <c:gapWidth val="50"/>
        <c:axId val="62742912"/>
        <c:axId val="62744448"/>
      </c:barChart>
      <c:catAx>
        <c:axId val="627429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2744448"/>
        <c:crosses val="autoZero"/>
        <c:auto val="1"/>
        <c:lblAlgn val="ctr"/>
        <c:lblOffset val="100"/>
      </c:catAx>
      <c:valAx>
        <c:axId val="62744448"/>
        <c:scaling>
          <c:orientation val="minMax"/>
        </c:scaling>
        <c:axPos val="l"/>
        <c:majorGridlines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</c:majorGridlines>
        <c:numFmt formatCode="&quot;INR &quot;#&quot;k Cr&quot;" sourceLinked="0"/>
        <c:maj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2742912"/>
        <c:crosses val="autoZero"/>
        <c:crossBetween val="between"/>
        <c:majorUnit val="30000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8.395675423749642E-2"/>
          <c:y val="5.0063250290435117E-2"/>
          <c:w val="0.50394166850639144"/>
          <c:h val="0.17942644011603912"/>
        </c:manualLayout>
      </c:layout>
      <c:txPr>
        <a:bodyPr/>
        <a:lstStyle/>
        <a:p>
          <a:pPr>
            <a:defRPr sz="1400" b="1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Sheet2!$A$13</c:f>
              <c:strCache>
                <c:ptCount val="1"/>
                <c:pt idx="0">
                  <c:v>INTERNET &amp; MOBILE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2000" spc="-1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itchFamily="34" charset="0"/>
                  </a:defRPr>
                </a:pPr>
                <a:endParaRPr lang="en-US"/>
              </a:p>
            </c:txPr>
            <c:showVal val="1"/>
            <c:showSerName val="1"/>
            <c:separator>
</c:separator>
          </c:dLbls>
          <c:cat>
            <c:strRef>
              <c:f>Sheet2!$B$12:$E$12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strCache>
            </c:strRef>
          </c:cat>
          <c:val>
            <c:numRef>
              <c:f>Sheet2!$F$13:$I$13</c:f>
              <c:numCache>
                <c:formatCode>0%</c:formatCode>
                <c:ptCount val="4"/>
                <c:pt idx="0">
                  <c:v>0.6770186335403745</c:v>
                </c:pt>
                <c:pt idx="1">
                  <c:v>0.61711711711711714</c:v>
                </c:pt>
                <c:pt idx="2">
                  <c:v>0.76549865229110692</c:v>
                </c:pt>
                <c:pt idx="3">
                  <c:v>0.7665615141955846</c:v>
                </c:pt>
              </c:numCache>
            </c:numRef>
          </c:val>
        </c:ser>
        <c:ser>
          <c:idx val="1"/>
          <c:order val="1"/>
          <c:tx>
            <c:strRef>
              <c:f>Sheet2!$A$14</c:f>
              <c:strCache>
                <c:ptCount val="1"/>
                <c:pt idx="0">
                  <c:v>ENTERPRISE</c:v>
                </c:pt>
              </c:strCache>
            </c:strRef>
          </c:tx>
          <c:spPr>
            <a:solidFill>
              <a:srgbClr val="E9724C"/>
            </a:solidFill>
          </c:spPr>
          <c:dLbls>
            <c:txPr>
              <a:bodyPr/>
              <a:lstStyle/>
              <a:p>
                <a:pPr>
                  <a:defRPr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itchFamily="34" charset="0"/>
                  </a:defRPr>
                </a:pPr>
                <a:endParaRPr lang="en-US"/>
              </a:p>
            </c:txPr>
            <c:showVal val="1"/>
            <c:showSerName val="1"/>
            <c:separator>
</c:separator>
          </c:dLbls>
          <c:cat>
            <c:strRef>
              <c:f>Sheet2!$B$12:$E$12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strCache>
            </c:strRef>
          </c:cat>
          <c:val>
            <c:numRef>
              <c:f>Sheet2!$F$14:$I$14</c:f>
              <c:numCache>
                <c:formatCode>0%</c:formatCode>
                <c:ptCount val="4"/>
                <c:pt idx="0">
                  <c:v>0.24844720496894437</c:v>
                </c:pt>
                <c:pt idx="1">
                  <c:v>0.23873873873873874</c:v>
                </c:pt>
                <c:pt idx="2">
                  <c:v>0.16711590296495957</c:v>
                </c:pt>
                <c:pt idx="3">
                  <c:v>0.16088328075709804</c:v>
                </c:pt>
              </c:numCache>
            </c:numRef>
          </c:val>
        </c:ser>
        <c:ser>
          <c:idx val="2"/>
          <c:order val="2"/>
          <c:tx>
            <c:strRef>
              <c:f>Sheet2!$A$15</c:f>
              <c:strCache>
                <c:ptCount val="1"/>
                <c:pt idx="0">
                  <c:v>IT PRODUCTS &amp; SERVICES</c:v>
                </c:pt>
              </c:strCache>
            </c:strRef>
          </c:tx>
          <c:spPr>
            <a:solidFill>
              <a:srgbClr val="255F85"/>
            </a:solidFill>
          </c:spPr>
          <c:dLbls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en-US"/>
              </a:p>
            </c:txPr>
            <c:showVal val="1"/>
            <c:showSerName val="1"/>
          </c:dLbls>
          <c:cat>
            <c:strRef>
              <c:f>Sheet2!$B$12:$E$12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strCache>
            </c:strRef>
          </c:cat>
          <c:val>
            <c:numRef>
              <c:f>Sheet2!$F$15:$I$15</c:f>
              <c:numCache>
                <c:formatCode>0%</c:formatCode>
                <c:ptCount val="4"/>
                <c:pt idx="0">
                  <c:v>7.4534161490683232E-2</c:v>
                </c:pt>
                <c:pt idx="1">
                  <c:v>0.14414414414414436</c:v>
                </c:pt>
                <c:pt idx="2">
                  <c:v>6.7385444743935416E-2</c:v>
                </c:pt>
                <c:pt idx="3">
                  <c:v>7.2555205047318716E-2</c:v>
                </c:pt>
              </c:numCache>
            </c:numRef>
          </c:val>
        </c:ser>
        <c:gapWidth val="21"/>
        <c:overlap val="100"/>
        <c:axId val="65587456"/>
        <c:axId val="65671168"/>
      </c:barChart>
      <c:catAx>
        <c:axId val="65587456"/>
        <c:scaling>
          <c:orientation val="minMax"/>
        </c:scaling>
        <c:axPos val="b"/>
        <c:tickLblPos val="nextTo"/>
        <c:spPr>
          <a:ln>
            <a:noFill/>
          </a:ln>
        </c:spPr>
        <c:txPr>
          <a:bodyPr/>
          <a:lstStyle/>
          <a:p>
            <a: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5671168"/>
        <c:crosses val="autoZero"/>
        <c:auto val="1"/>
        <c:lblAlgn val="ctr"/>
        <c:lblOffset val="100"/>
      </c:catAx>
      <c:valAx>
        <c:axId val="65671168"/>
        <c:scaling>
          <c:orientation val="minMax"/>
        </c:scaling>
        <c:delete val="1"/>
        <c:axPos val="l"/>
        <c:numFmt formatCode="0%" sourceLinked="1"/>
        <c:tickLblPos val="nextTo"/>
        <c:crossAx val="65587456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2.6118578612016951E-2"/>
          <c:y val="1.2991127098222774E-2"/>
          <c:w val="0.93807824298893761"/>
          <c:h val="0.86753429044949282"/>
        </c:manualLayout>
      </c:layout>
      <c:barChart>
        <c:barDir val="col"/>
        <c:grouping val="clustered"/>
        <c:ser>
          <c:idx val="0"/>
          <c:order val="0"/>
          <c:tx>
            <c:strRef>
              <c:f>Value!$B$2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76200">
              <a:noFill/>
            </a:ln>
          </c:spPr>
          <c:cat>
            <c:strRef>
              <c:f>Value!$A$3:$A$7</c:f>
              <c:strCache>
                <c:ptCount val="5"/>
                <c:pt idx="0">
                  <c:v>SEED</c:v>
                </c:pt>
                <c:pt idx="1">
                  <c:v>SERIES A</c:v>
                </c:pt>
                <c:pt idx="2">
                  <c:v>SERIES B</c:v>
                </c:pt>
                <c:pt idx="3">
                  <c:v>SERIES C</c:v>
                </c:pt>
                <c:pt idx="4">
                  <c:v>SERIES D</c:v>
                </c:pt>
              </c:strCache>
            </c:strRef>
          </c:cat>
          <c:val>
            <c:numRef>
              <c:f>Value!$B$3:$B$7</c:f>
              <c:numCache>
                <c:formatCode>0</c:formatCode>
                <c:ptCount val="5"/>
                <c:pt idx="0">
                  <c:v>67</c:v>
                </c:pt>
                <c:pt idx="1">
                  <c:v>106</c:v>
                </c:pt>
                <c:pt idx="2">
                  <c:v>54</c:v>
                </c:pt>
                <c:pt idx="3">
                  <c:v>14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Value!$C$2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strRef>
              <c:f>Value!$A$3:$A$7</c:f>
              <c:strCache>
                <c:ptCount val="5"/>
                <c:pt idx="0">
                  <c:v>SEED</c:v>
                </c:pt>
                <c:pt idx="1">
                  <c:v>SERIES A</c:v>
                </c:pt>
                <c:pt idx="2">
                  <c:v>SERIES B</c:v>
                </c:pt>
                <c:pt idx="3">
                  <c:v>SERIES C</c:v>
                </c:pt>
                <c:pt idx="4">
                  <c:v>SERIES D</c:v>
                </c:pt>
              </c:strCache>
            </c:strRef>
          </c:cat>
          <c:val>
            <c:numRef>
              <c:f>Value!$C$3:$C$7</c:f>
              <c:numCache>
                <c:formatCode>0</c:formatCode>
                <c:ptCount val="5"/>
                <c:pt idx="0">
                  <c:v>88</c:v>
                </c:pt>
                <c:pt idx="1">
                  <c:v>135</c:v>
                </c:pt>
                <c:pt idx="2">
                  <c:v>52</c:v>
                </c:pt>
                <c:pt idx="3">
                  <c:v>28</c:v>
                </c:pt>
                <c:pt idx="4">
                  <c:v>5</c:v>
                </c:pt>
              </c:numCache>
            </c:numRef>
          </c:val>
        </c:ser>
        <c:ser>
          <c:idx val="2"/>
          <c:order val="2"/>
          <c:tx>
            <c:strRef>
              <c:f>Value!$D$2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AB900"/>
            </a:solidFill>
            <a:ln>
              <a:noFill/>
            </a:ln>
          </c:spPr>
          <c:cat>
            <c:strRef>
              <c:f>Value!$A$3:$A$7</c:f>
              <c:strCache>
                <c:ptCount val="5"/>
                <c:pt idx="0">
                  <c:v>SEED</c:v>
                </c:pt>
                <c:pt idx="1">
                  <c:v>SERIES A</c:v>
                </c:pt>
                <c:pt idx="2">
                  <c:v>SERIES B</c:v>
                </c:pt>
                <c:pt idx="3">
                  <c:v>SERIES C</c:v>
                </c:pt>
                <c:pt idx="4">
                  <c:v>SERIES D</c:v>
                </c:pt>
              </c:strCache>
            </c:strRef>
          </c:cat>
          <c:val>
            <c:numRef>
              <c:f>Value!$D$3:$D$7</c:f>
              <c:numCache>
                <c:formatCode>0</c:formatCode>
                <c:ptCount val="5"/>
                <c:pt idx="0">
                  <c:v>170</c:v>
                </c:pt>
                <c:pt idx="1">
                  <c:v>232</c:v>
                </c:pt>
                <c:pt idx="2">
                  <c:v>85</c:v>
                </c:pt>
                <c:pt idx="3">
                  <c:v>22</c:v>
                </c:pt>
                <c:pt idx="4">
                  <c:v>6</c:v>
                </c:pt>
              </c:numCache>
            </c:numRef>
          </c:val>
        </c:ser>
        <c:ser>
          <c:idx val="3"/>
          <c:order val="3"/>
          <c:tx>
            <c:strRef>
              <c:f>Value!$E$2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CC9900"/>
            </a:solidFill>
            <a:ln>
              <a:noFill/>
            </a:ln>
          </c:spPr>
          <c:cat>
            <c:strRef>
              <c:f>Value!$A$3:$A$7</c:f>
              <c:strCache>
                <c:ptCount val="5"/>
                <c:pt idx="0">
                  <c:v>SEED</c:v>
                </c:pt>
                <c:pt idx="1">
                  <c:v>SERIES A</c:v>
                </c:pt>
                <c:pt idx="2">
                  <c:v>SERIES B</c:v>
                </c:pt>
                <c:pt idx="3">
                  <c:v>SERIES C</c:v>
                </c:pt>
                <c:pt idx="4">
                  <c:v>SERIES D</c:v>
                </c:pt>
              </c:strCache>
            </c:strRef>
          </c:cat>
          <c:val>
            <c:numRef>
              <c:f>Value!$E$3:$E$7</c:f>
              <c:numCache>
                <c:formatCode>0</c:formatCode>
                <c:ptCount val="5"/>
                <c:pt idx="0">
                  <c:v>173</c:v>
                </c:pt>
                <c:pt idx="1">
                  <c:v>135</c:v>
                </c:pt>
                <c:pt idx="2">
                  <c:v>83</c:v>
                </c:pt>
                <c:pt idx="3">
                  <c:v>19</c:v>
                </c:pt>
                <c:pt idx="4">
                  <c:v>8</c:v>
                </c:pt>
              </c:numCache>
            </c:numRef>
          </c:val>
        </c:ser>
        <c:gapWidth val="120"/>
        <c:axId val="65714432"/>
        <c:axId val="65732608"/>
      </c:barChart>
      <c:catAx>
        <c:axId val="65714432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5732608"/>
        <c:crosses val="autoZero"/>
        <c:auto val="1"/>
        <c:lblAlgn val="ctr"/>
        <c:lblOffset val="100"/>
      </c:catAx>
      <c:valAx>
        <c:axId val="65732608"/>
        <c:scaling>
          <c:orientation val="minMax"/>
          <c:max val="250"/>
          <c:min val="0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0" sourceLinked="1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5714432"/>
        <c:crosses val="autoZero"/>
        <c:crossBetween val="between"/>
        <c:majorUnit val="100"/>
        <c:minorUnit val="10"/>
      </c:valAx>
    </c:plotArea>
    <c:legend>
      <c:legendPos val="t"/>
      <c:layout>
        <c:manualLayout>
          <c:xMode val="edge"/>
          <c:yMode val="edge"/>
          <c:x val="0.56567438112717672"/>
          <c:y val="7.8322959481333512E-2"/>
          <c:w val="0.41501375208345082"/>
          <c:h val="5.8776755719117835E-2"/>
        </c:manualLayout>
      </c:layout>
      <c:txPr>
        <a:bodyPr/>
        <a:lstStyle/>
        <a:p>
          <a:pPr>
            <a:defRPr sz="16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2212261949927317E-2"/>
          <c:y val="2.4598733981781667E-2"/>
          <c:w val="0.82832671253931156"/>
          <c:h val="0.80135286070569256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CC9900"/>
            </a:solidFill>
          </c:spPr>
          <c:cat>
            <c:strRef>
              <c:f>'By Year'!$A$3:$A$14</c:f>
              <c:strCache>
                <c:ptCount val="12"/>
                <c:pt idx="0">
                  <c:v>05</c:v>
                </c:pt>
                <c:pt idx="1">
                  <c:v>06</c:v>
                </c:pt>
                <c:pt idx="2">
                  <c:v>07</c:v>
                </c:pt>
                <c:pt idx="3">
                  <c:v>08</c:v>
                </c:pt>
                <c:pt idx="4">
                  <c:v>09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strCache>
            </c:strRef>
          </c:cat>
          <c:val>
            <c:numRef>
              <c:f>'By Year'!$C$3:$C$14</c:f>
              <c:numCache>
                <c:formatCode>0.0</c:formatCode>
                <c:ptCount val="12"/>
                <c:pt idx="0">
                  <c:v>4539</c:v>
                </c:pt>
                <c:pt idx="1">
                  <c:v>2752</c:v>
                </c:pt>
                <c:pt idx="2">
                  <c:v>3865</c:v>
                </c:pt>
                <c:pt idx="3">
                  <c:v>1807</c:v>
                </c:pt>
                <c:pt idx="4">
                  <c:v>2358</c:v>
                </c:pt>
                <c:pt idx="5">
                  <c:v>6302</c:v>
                </c:pt>
                <c:pt idx="6">
                  <c:v>3748</c:v>
                </c:pt>
                <c:pt idx="7" formatCode="0">
                  <c:v>5574</c:v>
                </c:pt>
                <c:pt idx="8" formatCode="0">
                  <c:v>4866</c:v>
                </c:pt>
                <c:pt idx="9" formatCode="0">
                  <c:v>5285</c:v>
                </c:pt>
                <c:pt idx="10" formatCode="0">
                  <c:v>9598</c:v>
                </c:pt>
                <c:pt idx="11" formatCode="0">
                  <c:v>7928</c:v>
                </c:pt>
              </c:numCache>
            </c:numRef>
          </c:val>
        </c:ser>
        <c:gapWidth val="73"/>
        <c:overlap val="23"/>
        <c:axId val="66717952"/>
        <c:axId val="66723840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NO. OF DEALS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'By Year'!$A$3:$A$14</c:f>
              <c:strCache>
                <c:ptCount val="12"/>
                <c:pt idx="0">
                  <c:v>05</c:v>
                </c:pt>
                <c:pt idx="1">
                  <c:v>06</c:v>
                </c:pt>
                <c:pt idx="2">
                  <c:v>07</c:v>
                </c:pt>
                <c:pt idx="3">
                  <c:v>08</c:v>
                </c:pt>
                <c:pt idx="4">
                  <c:v>09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strCache>
            </c:strRef>
          </c:cat>
          <c:val>
            <c:numRef>
              <c:f>'By Year'!$B$3:$B$14</c:f>
              <c:numCache>
                <c:formatCode>General</c:formatCode>
                <c:ptCount val="12"/>
                <c:pt idx="0">
                  <c:v>83</c:v>
                </c:pt>
                <c:pt idx="1">
                  <c:v>95</c:v>
                </c:pt>
                <c:pt idx="2">
                  <c:v>152</c:v>
                </c:pt>
                <c:pt idx="3">
                  <c:v>88</c:v>
                </c:pt>
                <c:pt idx="4">
                  <c:v>132</c:v>
                </c:pt>
                <c:pt idx="5">
                  <c:v>203</c:v>
                </c:pt>
                <c:pt idx="6">
                  <c:v>142</c:v>
                </c:pt>
                <c:pt idx="7">
                  <c:v>170</c:v>
                </c:pt>
                <c:pt idx="8">
                  <c:v>155</c:v>
                </c:pt>
                <c:pt idx="9">
                  <c:v>226</c:v>
                </c:pt>
                <c:pt idx="10">
                  <c:v>271</c:v>
                </c:pt>
                <c:pt idx="11">
                  <c:v>231</c:v>
                </c:pt>
              </c:numCache>
            </c:numRef>
          </c:val>
          <c:smooth val="1"/>
        </c:ser>
        <c:marker val="1"/>
        <c:axId val="66725760"/>
        <c:axId val="66727296"/>
      </c:lineChart>
      <c:catAx>
        <c:axId val="66717952"/>
        <c:scaling>
          <c:orientation val="minMax"/>
        </c:scaling>
        <c:axPos val="b"/>
        <c:numFmt formatCode="@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6723840"/>
        <c:crosses val="autoZero"/>
        <c:lblAlgn val="ctr"/>
        <c:lblOffset val="100"/>
        <c:tickLblSkip val="1"/>
        <c:tickMarkSkip val="1"/>
      </c:catAx>
      <c:valAx>
        <c:axId val="66723840"/>
        <c:scaling>
          <c:orientation val="minMax"/>
          <c:max val="100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&quot;$&quot;#&quot; B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6717952"/>
        <c:crosses val="autoZero"/>
        <c:crossBetween val="between"/>
        <c:majorUnit val="2500"/>
        <c:dispUnits>
          <c:builtInUnit val="thousands"/>
        </c:dispUnits>
      </c:valAx>
      <c:catAx>
        <c:axId val="66725760"/>
        <c:scaling>
          <c:orientation val="minMax"/>
        </c:scaling>
        <c:delete val="1"/>
        <c:axPos val="b"/>
        <c:tickLblPos val="nextTo"/>
        <c:crossAx val="66727296"/>
        <c:crosses val="autoZero"/>
        <c:lblAlgn val="ctr"/>
        <c:lblOffset val="100"/>
      </c:catAx>
      <c:valAx>
        <c:axId val="66727296"/>
        <c:scaling>
          <c:orientation val="minMax"/>
          <c:max val="300"/>
        </c:scaling>
        <c:axPos val="r"/>
        <c:title>
          <c:tx>
            <c:rich>
              <a:bodyPr rot="5400000" vert="horz"/>
              <a:lstStyle/>
              <a:p>
                <a:pPr>
                  <a:defRPr sz="12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defRPr>
                </a:pPr>
                <a:r>
                  <a:rPr lang="en-US" sz="12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NO. OF DEALS</a:t>
                </a:r>
              </a:p>
            </c:rich>
          </c:tx>
          <c:layout>
            <c:manualLayout>
              <c:xMode val="edge"/>
              <c:yMode val="edge"/>
              <c:x val="0.97011278995530903"/>
              <c:y val="0.31799220503031456"/>
            </c:manualLayout>
          </c:layout>
        </c:title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6725760"/>
        <c:crosses val="max"/>
        <c:crossBetween val="between"/>
        <c:majorUnit val="75"/>
      </c:valAx>
    </c:plotArea>
    <c:legend>
      <c:legendPos val="t"/>
      <c:layout>
        <c:manualLayout>
          <c:xMode val="edge"/>
          <c:yMode val="edge"/>
          <c:x val="0.20606736657917776"/>
          <c:y val="0.93016633280177297"/>
          <c:w val="0.60097656927280441"/>
          <c:h val="6.9833667198227173E-2"/>
        </c:manualLayout>
      </c:layout>
      <c:txPr>
        <a:bodyPr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71521770716160449"/>
          <c:h val="0.83881578947368463"/>
        </c:manualLayout>
      </c:layout>
      <c:barChart>
        <c:barDir val="col"/>
        <c:grouping val="stacked"/>
        <c:ser>
          <c:idx val="0"/>
          <c:order val="0"/>
          <c:tx>
            <c:strRef>
              <c:f>Value!$A$3</c:f>
              <c:strCache>
                <c:ptCount val="1"/>
                <c:pt idx="0">
                  <c:v>MANUFACTURING </c:v>
                </c:pt>
              </c:strCache>
            </c:strRef>
          </c:tx>
          <c:spPr>
            <a:solidFill>
              <a:srgbClr val="966F00"/>
            </a:solidFill>
            <a:ln w="76200"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Value!$B$3:$E$3</c:f>
              <c:numCache>
                <c:formatCode>0</c:formatCode>
                <c:ptCount val="4"/>
                <c:pt idx="0">
                  <c:v>612.91999999999996</c:v>
                </c:pt>
                <c:pt idx="1">
                  <c:v>1234.05</c:v>
                </c:pt>
                <c:pt idx="2">
                  <c:v>833.25</c:v>
                </c:pt>
                <c:pt idx="3">
                  <c:v>2267.8700000000022</c:v>
                </c:pt>
              </c:numCache>
            </c:numRef>
          </c:val>
        </c:ser>
        <c:ser>
          <c:idx val="1"/>
          <c:order val="1"/>
          <c:tx>
            <c:strRef>
              <c:f>Value!$A$4</c:f>
              <c:strCache>
                <c:ptCount val="1"/>
                <c:pt idx="0">
                  <c:v>IT &amp; ITeS</c:v>
                </c:pt>
              </c:strCache>
            </c:strRef>
          </c:tx>
          <c:spPr>
            <a:solidFill>
              <a:srgbClr val="CC9900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Value!$B$4:$E$4</c:f>
              <c:numCache>
                <c:formatCode>0</c:formatCode>
                <c:ptCount val="4"/>
                <c:pt idx="0">
                  <c:v>1402.44</c:v>
                </c:pt>
                <c:pt idx="1">
                  <c:v>1465.7700000000002</c:v>
                </c:pt>
                <c:pt idx="2">
                  <c:v>3353.6299999999997</c:v>
                </c:pt>
                <c:pt idx="3">
                  <c:v>1470.36</c:v>
                </c:pt>
              </c:numCache>
            </c:numRef>
          </c:val>
        </c:ser>
        <c:ser>
          <c:idx val="2"/>
          <c:order val="2"/>
          <c:tx>
            <c:strRef>
              <c:f>Value!$A$5</c:f>
              <c:strCache>
                <c:ptCount val="1"/>
                <c:pt idx="0">
                  <c:v>HEALTHCARE</c:v>
                </c:pt>
              </c:strCache>
            </c:strRef>
          </c:tx>
          <c:spPr>
            <a:solidFill>
              <a:srgbClr val="FAB900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Value!$B$5:$E$5</c:f>
              <c:numCache>
                <c:formatCode>0</c:formatCode>
                <c:ptCount val="4"/>
                <c:pt idx="0">
                  <c:v>794.65000000000009</c:v>
                </c:pt>
                <c:pt idx="1">
                  <c:v>380.09000000000003</c:v>
                </c:pt>
                <c:pt idx="2">
                  <c:v>899.62</c:v>
                </c:pt>
                <c:pt idx="3">
                  <c:v>1418.83</c:v>
                </c:pt>
              </c:numCache>
            </c:numRef>
          </c:val>
        </c:ser>
        <c:ser>
          <c:idx val="3"/>
          <c:order val="3"/>
          <c:tx>
            <c:strRef>
              <c:f>Value!$A$6</c:f>
              <c:strCache>
                <c:ptCount val="1"/>
                <c:pt idx="0">
                  <c:v>BFSI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Value!$B$6:$E$6</c:f>
              <c:numCache>
                <c:formatCode>0</c:formatCode>
                <c:ptCount val="4"/>
                <c:pt idx="0">
                  <c:v>854.34999999999945</c:v>
                </c:pt>
                <c:pt idx="1">
                  <c:v>661.09</c:v>
                </c:pt>
                <c:pt idx="2">
                  <c:v>1605.0500000000002</c:v>
                </c:pt>
                <c:pt idx="3">
                  <c:v>1201.75</c:v>
                </c:pt>
              </c:numCache>
            </c:numRef>
          </c:val>
        </c:ser>
        <c:ser>
          <c:idx val="4"/>
          <c:order val="4"/>
          <c:tx>
            <c:strRef>
              <c:f>Value!$A$7</c:f>
              <c:strCache>
                <c:ptCount val="1"/>
                <c:pt idx="0">
                  <c:v>LOGISTICS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Value!$B$7:$E$7</c:f>
              <c:numCache>
                <c:formatCode>0</c:formatCode>
                <c:ptCount val="4"/>
                <c:pt idx="0">
                  <c:v>179.26</c:v>
                </c:pt>
                <c:pt idx="1">
                  <c:v>199.04000000000002</c:v>
                </c:pt>
                <c:pt idx="2">
                  <c:v>149.33000000000001</c:v>
                </c:pt>
                <c:pt idx="3">
                  <c:v>303.74</c:v>
                </c:pt>
              </c:numCache>
            </c:numRef>
          </c:val>
        </c:ser>
        <c:ser>
          <c:idx val="5"/>
          <c:order val="5"/>
          <c:tx>
            <c:strRef>
              <c:f>Value!$A$8</c:f>
              <c:strCache>
                <c:ptCount val="1"/>
                <c:pt idx="0">
                  <c:v>TELECOM 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Value!$B$8:$E$8</c:f>
              <c:numCache>
                <c:formatCode>0</c:formatCode>
                <c:ptCount val="4"/>
                <c:pt idx="1">
                  <c:v>434.56</c:v>
                </c:pt>
                <c:pt idx="2">
                  <c:v>1095.55</c:v>
                </c:pt>
                <c:pt idx="3">
                  <c:v>266</c:v>
                </c:pt>
              </c:numCache>
            </c:numRef>
          </c:val>
        </c:ser>
        <c:ser>
          <c:idx val="6"/>
          <c:order val="6"/>
          <c:tx>
            <c:strRef>
              <c:f>Value!$A$9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Value!$B$9:$E$9</c:f>
              <c:numCache>
                <c:formatCode>0</c:formatCode>
                <c:ptCount val="4"/>
                <c:pt idx="0">
                  <c:v>1017.2</c:v>
                </c:pt>
                <c:pt idx="1">
                  <c:v>918.80000000000007</c:v>
                </c:pt>
                <c:pt idx="2">
                  <c:v>1612.75</c:v>
                </c:pt>
                <c:pt idx="3">
                  <c:v>931.73</c:v>
                </c:pt>
              </c:numCache>
            </c:numRef>
          </c:val>
        </c:ser>
        <c:gapWidth val="33"/>
        <c:overlap val="100"/>
        <c:axId val="66782336"/>
        <c:axId val="66783872"/>
      </c:barChart>
      <c:catAx>
        <c:axId val="66782336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6783872"/>
        <c:crosses val="autoZero"/>
        <c:auto val="1"/>
        <c:lblAlgn val="ctr"/>
        <c:lblOffset val="100"/>
      </c:catAx>
      <c:valAx>
        <c:axId val="66783872"/>
        <c:scaling>
          <c:orientation val="minMax"/>
        </c:scaling>
        <c:delete val="1"/>
        <c:axPos val="l"/>
        <c:numFmt formatCode="0" sourceLinked="1"/>
        <c:tickLblPos val="nextTo"/>
        <c:crossAx val="66782336"/>
        <c:crosses val="autoZero"/>
        <c:crossBetween val="between"/>
        <c:majorUnit val="0.25"/>
      </c:valAx>
    </c:plotArea>
    <c:legend>
      <c:legendPos val="r"/>
      <c:layout>
        <c:manualLayout>
          <c:xMode val="edge"/>
          <c:yMode val="edge"/>
          <c:x val="0.75756292182227136"/>
          <c:y val="0.21117331843194992"/>
          <c:w val="0.24155066554180724"/>
          <c:h val="0.66958907963990821"/>
        </c:manualLayout>
      </c:layout>
      <c:txPr>
        <a:bodyPr/>
        <a:lstStyle/>
        <a:p>
          <a:pPr>
            <a:defRPr sz="16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5542742846803268E-3"/>
          <c:y val="4.170949026108578E-2"/>
          <c:w val="0.96302575341013352"/>
          <c:h val="0.83881578947368463"/>
        </c:manualLayout>
      </c:layout>
      <c:barChart>
        <c:barDir val="col"/>
        <c:grouping val="percentStacked"/>
        <c:ser>
          <c:idx val="0"/>
          <c:order val="0"/>
          <c:tx>
            <c:strRef>
              <c:f>Value!$A$3</c:f>
              <c:strCache>
                <c:ptCount val="1"/>
                <c:pt idx="0">
                  <c:v>STRATEGIC SALE</c:v>
                </c:pt>
              </c:strCache>
            </c:strRef>
          </c:tx>
          <c:spPr>
            <a:solidFill>
              <a:srgbClr val="CC9900"/>
            </a:solidFill>
            <a:ln w="76200">
              <a:solidFill>
                <a:schemeClr val="tx1">
                  <a:lumMod val="85000"/>
                  <a:lumOff val="15000"/>
                </a:schemeClr>
              </a:solidFill>
            </a:ln>
          </c:spPr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STRATEGIC SALE</a:t>
                    </a:r>
                    <a:r>
                      <a:rPr lang="en-US"/>
                      <a:t>
</a:t>
                    </a:r>
                    <a:r>
                      <a:rPr lang="en-US" smtClean="0"/>
                      <a:t>$0.9 </a:t>
                    </a:r>
                    <a:r>
                      <a:rPr lang="en-US" dirty="0"/>
                      <a:t>B</a:t>
                    </a:r>
                  </a:p>
                </c:rich>
              </c:tx>
              <c:showVal val="1"/>
              <c:showSerName val="1"/>
              <c:separator>
</c:separator>
            </c:dLbl>
            <c:numFmt formatCode="&quot;$&quot;#.#&quot; B&quot;" sourceLinked="0"/>
            <c:txPr>
              <a:bodyPr/>
              <a:lstStyle/>
              <a:p>
                <a:pPr>
                  <a:defRPr sz="1200" b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itchFamily="34" charset="0"/>
                  </a:defRPr>
                </a:pPr>
                <a:endParaRPr lang="en-US"/>
              </a:p>
            </c:txPr>
            <c:showVal val="1"/>
            <c:showSerName val="1"/>
            <c:separator>
</c:separator>
          </c:dLbls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Value!$B$3:$E$3</c:f>
              <c:numCache>
                <c:formatCode>0</c:formatCode>
                <c:ptCount val="4"/>
                <c:pt idx="0">
                  <c:v>371.8400000000002</c:v>
                </c:pt>
                <c:pt idx="1">
                  <c:v>932.72</c:v>
                </c:pt>
                <c:pt idx="2">
                  <c:v>3157.74</c:v>
                </c:pt>
                <c:pt idx="3">
                  <c:v>3431.1400000000003</c:v>
                </c:pt>
              </c:numCache>
            </c:numRef>
          </c:val>
        </c:ser>
        <c:ser>
          <c:idx val="1"/>
          <c:order val="1"/>
          <c:tx>
            <c:strRef>
              <c:f>Value!$A$4</c:f>
              <c:strCache>
                <c:ptCount val="1"/>
                <c:pt idx="0">
                  <c:v>PUBLIC  MARKET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PUBLIC  </a:t>
                    </a:r>
                    <a:r>
                      <a:t>MARKET
$2.0 B</a:t>
                    </a:r>
                  </a:p>
                </c:rich>
              </c:tx>
              <c:showVal val="1"/>
              <c:showSerName val="1"/>
              <c:separator>
</c:separator>
            </c:dLbl>
            <c:numFmt formatCode="&quot;$&quot;#.#&quot; B&quot;" sourceLinked="0"/>
            <c:txPr>
              <a:bodyPr/>
              <a:lstStyle/>
              <a:p>
                <a:pPr algn="ctr">
                  <a:defRPr lang="en-US" sz="12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SerName val="1"/>
            <c:separator>
</c:separator>
          </c:dLbls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Value!$B$4:$E$4</c:f>
              <c:numCache>
                <c:formatCode>0</c:formatCode>
                <c:ptCount val="4"/>
                <c:pt idx="0">
                  <c:v>2038.91</c:v>
                </c:pt>
                <c:pt idx="1">
                  <c:v>3301.67</c:v>
                </c:pt>
                <c:pt idx="2">
                  <c:v>3126.17</c:v>
                </c:pt>
                <c:pt idx="3">
                  <c:v>2389.7000000000003</c:v>
                </c:pt>
              </c:numCache>
            </c:numRef>
          </c:val>
        </c:ser>
        <c:ser>
          <c:idx val="2"/>
          <c:order val="2"/>
          <c:tx>
            <c:strRef>
              <c:f>Value!$A$5</c:f>
              <c:strCache>
                <c:ptCount val="1"/>
                <c:pt idx="0">
                  <c:v>SECONDARY SALE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t>SECONDARY SALE
$0.7 B</a:t>
                    </a:r>
                  </a:p>
                </c:rich>
              </c:tx>
              <c:showVal val="1"/>
              <c:showSerName val="1"/>
              <c:separator>
</c:separator>
            </c:dLbl>
            <c:numFmt formatCode="&quot;$&quot;#.#&quot; B&quot;" sourceLinked="0"/>
            <c:txPr>
              <a:bodyPr/>
              <a:lstStyle/>
              <a:p>
                <a:pPr algn="ctr">
                  <a:defRPr lang="en-US" sz="12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SerName val="1"/>
            <c:separator>
</c:separator>
          </c:dLbls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Value!$B$5:$E$5</c:f>
              <c:numCache>
                <c:formatCode>0</c:formatCode>
                <c:ptCount val="4"/>
                <c:pt idx="0">
                  <c:v>1887.59</c:v>
                </c:pt>
                <c:pt idx="1">
                  <c:v>746.75</c:v>
                </c:pt>
                <c:pt idx="2">
                  <c:v>2670.2799999999997</c:v>
                </c:pt>
                <c:pt idx="3">
                  <c:v>1729.97</c:v>
                </c:pt>
              </c:numCache>
            </c:numRef>
          </c:val>
        </c:ser>
        <c:ser>
          <c:idx val="3"/>
          <c:order val="3"/>
          <c:tx>
            <c:strRef>
              <c:f>Value!$A$6</c:f>
              <c:strCache>
                <c:ptCount val="1"/>
                <c:pt idx="0">
                  <c:v>BUYBACK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Value!$B$6:$E$6</c:f>
              <c:numCache>
                <c:formatCode>0</c:formatCode>
                <c:ptCount val="4"/>
                <c:pt idx="0">
                  <c:v>557.05000000000007</c:v>
                </c:pt>
                <c:pt idx="1">
                  <c:v>193.36</c:v>
                </c:pt>
                <c:pt idx="2">
                  <c:v>555.49</c:v>
                </c:pt>
                <c:pt idx="3">
                  <c:v>309.47000000000003</c:v>
                </c:pt>
              </c:numCache>
            </c:numRef>
          </c:val>
        </c:ser>
        <c:gapWidth val="33"/>
        <c:overlap val="100"/>
        <c:axId val="66849408"/>
        <c:axId val="66863488"/>
      </c:barChart>
      <c:catAx>
        <c:axId val="66849408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6863488"/>
        <c:crosses val="autoZero"/>
        <c:auto val="1"/>
        <c:lblAlgn val="ctr"/>
        <c:lblOffset val="100"/>
      </c:catAx>
      <c:valAx>
        <c:axId val="66863488"/>
        <c:scaling>
          <c:orientation val="minMax"/>
        </c:scaling>
        <c:delete val="1"/>
        <c:axPos val="l"/>
        <c:numFmt formatCode="0%" sourceLinked="1"/>
        <c:tickLblPos val="nextTo"/>
        <c:crossAx val="66849408"/>
        <c:crosses val="autoZero"/>
        <c:crossBetween val="between"/>
        <c:dispUnits>
          <c:builtInUnit val="thousands"/>
          <c:dispUnitsLbl/>
        </c:dispUnits>
      </c:valAx>
    </c:plotArea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2362324027678865E-2"/>
          <c:y val="2.4598733981781667E-2"/>
          <c:w val="0.82795800524934382"/>
          <c:h val="0.80135286070569256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CC9900"/>
            </a:solidFill>
          </c:spPr>
          <c:cat>
            <c:strRef>
              <c:f>'By Year'!$A$3:$A$14</c:f>
              <c:strCache>
                <c:ptCount val="12"/>
                <c:pt idx="0">
                  <c:v>05</c:v>
                </c:pt>
                <c:pt idx="1">
                  <c:v>06</c:v>
                </c:pt>
                <c:pt idx="2">
                  <c:v>07</c:v>
                </c:pt>
                <c:pt idx="3">
                  <c:v>08</c:v>
                </c:pt>
                <c:pt idx="4">
                  <c:v>09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strCache>
            </c:strRef>
          </c:cat>
          <c:val>
            <c:numRef>
              <c:f>'By Year'!$C$3:$C$14</c:f>
              <c:numCache>
                <c:formatCode>0.0</c:formatCode>
                <c:ptCount val="12"/>
                <c:pt idx="0">
                  <c:v>2.5613200000000012</c:v>
                </c:pt>
                <c:pt idx="1">
                  <c:v>7.4716700000000218</c:v>
                </c:pt>
                <c:pt idx="2">
                  <c:v>14.61073</c:v>
                </c:pt>
                <c:pt idx="3">
                  <c:v>10.065900000000006</c:v>
                </c:pt>
                <c:pt idx="4">
                  <c:v>4.0973600000000001</c:v>
                </c:pt>
                <c:pt idx="5">
                  <c:v>8.3639600000000023</c:v>
                </c:pt>
                <c:pt idx="6">
                  <c:v>10.63583</c:v>
                </c:pt>
                <c:pt idx="7">
                  <c:v>9.771749999999999</c:v>
                </c:pt>
                <c:pt idx="8">
                  <c:v>8.0143600000000017</c:v>
                </c:pt>
                <c:pt idx="9">
                  <c:v>11.248119999999997</c:v>
                </c:pt>
                <c:pt idx="10">
                  <c:v>16.945839999999908</c:v>
                </c:pt>
                <c:pt idx="11">
                  <c:v>14.9</c:v>
                </c:pt>
              </c:numCache>
            </c:numRef>
          </c:val>
        </c:ser>
        <c:gapWidth val="50"/>
        <c:overlap val="23"/>
        <c:axId val="63848832"/>
        <c:axId val="63850368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NO. OF DEALS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'By Year'!$A$3:$A$14</c:f>
              <c:strCache>
                <c:ptCount val="12"/>
                <c:pt idx="0">
                  <c:v>05</c:v>
                </c:pt>
                <c:pt idx="1">
                  <c:v>06</c:v>
                </c:pt>
                <c:pt idx="2">
                  <c:v>07</c:v>
                </c:pt>
                <c:pt idx="3">
                  <c:v>08</c:v>
                </c:pt>
                <c:pt idx="4">
                  <c:v>09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strCache>
            </c:strRef>
          </c:cat>
          <c:val>
            <c:numRef>
              <c:f>'By Year'!$B$3:$B$14</c:f>
              <c:numCache>
                <c:formatCode>General</c:formatCode>
                <c:ptCount val="12"/>
                <c:pt idx="0">
                  <c:v>201</c:v>
                </c:pt>
                <c:pt idx="1">
                  <c:v>395</c:v>
                </c:pt>
                <c:pt idx="2">
                  <c:v>534</c:v>
                </c:pt>
                <c:pt idx="3">
                  <c:v>487</c:v>
                </c:pt>
                <c:pt idx="4">
                  <c:v>303</c:v>
                </c:pt>
                <c:pt idx="5">
                  <c:v>409</c:v>
                </c:pt>
                <c:pt idx="6">
                  <c:v>549</c:v>
                </c:pt>
                <c:pt idx="7">
                  <c:v>533</c:v>
                </c:pt>
                <c:pt idx="8">
                  <c:v>478</c:v>
                </c:pt>
                <c:pt idx="9">
                  <c:v>542</c:v>
                </c:pt>
                <c:pt idx="10">
                  <c:v>705</c:v>
                </c:pt>
                <c:pt idx="11" formatCode="0">
                  <c:v>584</c:v>
                </c:pt>
              </c:numCache>
            </c:numRef>
          </c:val>
          <c:smooth val="1"/>
        </c:ser>
        <c:marker val="1"/>
        <c:axId val="63851904"/>
        <c:axId val="63861888"/>
      </c:lineChart>
      <c:catAx>
        <c:axId val="63848832"/>
        <c:scaling>
          <c:orientation val="minMax"/>
        </c:scaling>
        <c:axPos val="b"/>
        <c:numFmt formatCode="@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3850368"/>
        <c:crosses val="autoZero"/>
        <c:lblAlgn val="ctr"/>
        <c:lblOffset val="100"/>
        <c:tickLblSkip val="1"/>
        <c:tickMarkSkip val="1"/>
      </c:catAx>
      <c:valAx>
        <c:axId val="6385036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\$#&quot; B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3848832"/>
        <c:crosses val="autoZero"/>
        <c:crossBetween val="between"/>
        <c:majorUnit val="4"/>
      </c:valAx>
      <c:catAx>
        <c:axId val="63851904"/>
        <c:scaling>
          <c:orientation val="minMax"/>
        </c:scaling>
        <c:delete val="1"/>
        <c:axPos val="b"/>
        <c:tickLblPos val="nextTo"/>
        <c:crossAx val="63861888"/>
        <c:crosses val="autoZero"/>
        <c:lblAlgn val="ctr"/>
        <c:lblOffset val="100"/>
      </c:catAx>
      <c:valAx>
        <c:axId val="63861888"/>
        <c:scaling>
          <c:orientation val="minMax"/>
        </c:scaling>
        <c:axPos val="r"/>
        <c:title>
          <c:tx>
            <c:rich>
              <a:bodyPr rot="5400000" vert="horz"/>
              <a:lstStyle/>
              <a:p>
                <a:pPr>
                  <a:defRPr sz="1400" b="0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r>
                  <a:rPr lang="en-US" sz="14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NO.</a:t>
                </a:r>
                <a:r>
                  <a:rPr lang="en-US" sz="1400" b="0" baseline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 OF  DEALS</a:t>
                </a:r>
                <a:endParaRPr lang="en-US" sz="1400" b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itchFamily="34" charset="0"/>
                </a:endParaRPr>
              </a:p>
            </c:rich>
          </c:tx>
          <c:layout>
            <c:manualLayout>
              <c:xMode val="edge"/>
              <c:yMode val="edge"/>
              <c:x val="0.95641410164638518"/>
              <c:y val="0.30997423332787344"/>
            </c:manualLayout>
          </c:layout>
        </c:title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3851904"/>
        <c:crosses val="max"/>
        <c:crossBetween val="between"/>
        <c:majorUnit val="160"/>
      </c:valAx>
    </c:plotArea>
    <c:legend>
      <c:legendPos val="t"/>
      <c:layout>
        <c:manualLayout>
          <c:xMode val="edge"/>
          <c:yMode val="edge"/>
          <c:x val="0.20606740396766712"/>
          <c:y val="0.90082661726108026"/>
          <c:w val="0.60097658732829362"/>
          <c:h val="8.5699243476918513E-2"/>
        </c:manualLayout>
      </c:layout>
      <c:txPr>
        <a:bodyPr/>
        <a:lstStyle/>
        <a:p>
          <a:pPr>
            <a:defRPr sz="11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5011868439532711E-2"/>
          <c:y val="2.4598733981781667E-2"/>
          <c:w val="0.81412527535502865"/>
          <c:h val="0.8172183921974514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CC9900"/>
            </a:solidFill>
          </c:spPr>
          <c:cat>
            <c:strRef>
              <c:f>'By Year'!$A$7:$A$14</c:f>
              <c:strCache>
                <c:ptCount val="8"/>
                <c:pt idx="0">
                  <c:v>Q1 15</c:v>
                </c:pt>
                <c:pt idx="1">
                  <c:v>Q2 15</c:v>
                </c:pt>
                <c:pt idx="2">
                  <c:v>Q3 15</c:v>
                </c:pt>
                <c:pt idx="3">
                  <c:v>Q4 15</c:v>
                </c:pt>
                <c:pt idx="4">
                  <c:v>Q1 16</c:v>
                </c:pt>
                <c:pt idx="5">
                  <c:v>Q2 16</c:v>
                </c:pt>
                <c:pt idx="6">
                  <c:v>Q3 16</c:v>
                </c:pt>
                <c:pt idx="7">
                  <c:v>Q4 16</c:v>
                </c:pt>
              </c:strCache>
            </c:strRef>
          </c:cat>
          <c:val>
            <c:numRef>
              <c:f>'By Year'!$C$7:$C$14</c:f>
              <c:numCache>
                <c:formatCode>0.0</c:formatCode>
                <c:ptCount val="8"/>
                <c:pt idx="0">
                  <c:v>3.0628800000000003</c:v>
                </c:pt>
                <c:pt idx="1">
                  <c:v>4.2167599999999998</c:v>
                </c:pt>
                <c:pt idx="2">
                  <c:v>6.5880000000000001</c:v>
                </c:pt>
                <c:pt idx="3">
                  <c:v>3.3675799999999998</c:v>
                </c:pt>
                <c:pt idx="4">
                  <c:v>3.8859600000000003</c:v>
                </c:pt>
                <c:pt idx="5">
                  <c:v>3.5834199999999994</c:v>
                </c:pt>
                <c:pt idx="6">
                  <c:v>3.2988999999999993</c:v>
                </c:pt>
                <c:pt idx="7">
                  <c:v>4.4123300000000008</c:v>
                </c:pt>
              </c:numCache>
            </c:numRef>
          </c:val>
        </c:ser>
        <c:gapWidth val="80"/>
        <c:overlap val="23"/>
        <c:axId val="65212416"/>
        <c:axId val="65213952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NO. OF DEALS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'By Year'!$A$7:$A$14</c:f>
              <c:strCache>
                <c:ptCount val="8"/>
                <c:pt idx="0">
                  <c:v>Q1 15</c:v>
                </c:pt>
                <c:pt idx="1">
                  <c:v>Q2 15</c:v>
                </c:pt>
                <c:pt idx="2">
                  <c:v>Q3 15</c:v>
                </c:pt>
                <c:pt idx="3">
                  <c:v>Q4 15</c:v>
                </c:pt>
                <c:pt idx="4">
                  <c:v>Q1 16</c:v>
                </c:pt>
                <c:pt idx="5">
                  <c:v>Q2 16</c:v>
                </c:pt>
                <c:pt idx="6">
                  <c:v>Q3 16</c:v>
                </c:pt>
                <c:pt idx="7">
                  <c:v>Q4 16</c:v>
                </c:pt>
              </c:strCache>
            </c:strRef>
          </c:cat>
          <c:val>
            <c:numRef>
              <c:f>'By Year'!$B$7:$B$14</c:f>
              <c:numCache>
                <c:formatCode>0</c:formatCode>
                <c:ptCount val="8"/>
                <c:pt idx="0">
                  <c:v>201</c:v>
                </c:pt>
                <c:pt idx="1">
                  <c:v>171</c:v>
                </c:pt>
                <c:pt idx="2">
                  <c:v>225</c:v>
                </c:pt>
                <c:pt idx="3">
                  <c:v>173</c:v>
                </c:pt>
                <c:pt idx="4">
                  <c:v>189</c:v>
                </c:pt>
                <c:pt idx="5">
                  <c:v>137</c:v>
                </c:pt>
                <c:pt idx="6">
                  <c:v>137</c:v>
                </c:pt>
                <c:pt idx="7">
                  <c:v>157</c:v>
                </c:pt>
              </c:numCache>
            </c:numRef>
          </c:val>
          <c:smooth val="1"/>
        </c:ser>
        <c:marker val="1"/>
        <c:axId val="65215488"/>
        <c:axId val="65221376"/>
      </c:lineChart>
      <c:catAx>
        <c:axId val="65212416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213952"/>
        <c:crosses val="autoZero"/>
        <c:lblAlgn val="ctr"/>
        <c:lblOffset val="100"/>
        <c:tickLblSkip val="1"/>
        <c:tickMarkSkip val="1"/>
      </c:catAx>
      <c:valAx>
        <c:axId val="65213952"/>
        <c:scaling>
          <c:orientation val="minMax"/>
          <c:max val="7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\$#&quot; B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212416"/>
        <c:crosses val="autoZero"/>
        <c:crossBetween val="between"/>
        <c:majorUnit val="1"/>
      </c:valAx>
      <c:catAx>
        <c:axId val="65215488"/>
        <c:scaling>
          <c:orientation val="minMax"/>
        </c:scaling>
        <c:delete val="1"/>
        <c:axPos val="b"/>
        <c:tickLblPos val="nextTo"/>
        <c:crossAx val="65221376"/>
        <c:crosses val="autoZero"/>
        <c:lblAlgn val="ctr"/>
        <c:lblOffset val="100"/>
      </c:catAx>
      <c:valAx>
        <c:axId val="65221376"/>
        <c:scaling>
          <c:orientation val="minMax"/>
          <c:max val="350"/>
        </c:scaling>
        <c:axPos val="r"/>
        <c:title>
          <c:tx>
            <c:rich>
              <a:bodyPr rot="5400000" vert="horz"/>
              <a:lstStyle/>
              <a:p>
                <a:pPr>
                  <a:defRPr sz="12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defRPr>
                </a:pPr>
                <a:r>
                  <a:rPr lang="en-US" sz="12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NO.</a:t>
                </a:r>
                <a:r>
                  <a:rPr lang="en-US" sz="12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 OF DEALS</a:t>
                </a:r>
                <a:endParaRPr lang="en-US" sz="12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itchFamily="34" charset="0"/>
                </a:endParaRPr>
              </a:p>
            </c:rich>
          </c:tx>
          <c:layout>
            <c:manualLayout>
              <c:xMode val="edge"/>
              <c:yMode val="edge"/>
              <c:x val="0.95792931919956614"/>
              <c:y val="0.3708775892207985"/>
            </c:manualLayout>
          </c:layout>
        </c:title>
        <c:numFmt formatCode="0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215488"/>
        <c:crosses val="max"/>
        <c:crossBetween val="between"/>
        <c:majorUnit val="50"/>
      </c:valAx>
    </c:plotArea>
    <c:legend>
      <c:legendPos val="t"/>
      <c:layout>
        <c:manualLayout>
          <c:xMode val="edge"/>
          <c:yMode val="edge"/>
          <c:x val="0.19565066085489313"/>
          <c:y val="0.9486762106011859"/>
          <c:w val="0.60097656927280441"/>
          <c:h val="5.1323789398816343E-2"/>
        </c:manualLayout>
      </c:layout>
      <c:txPr>
        <a:bodyPr/>
        <a:lstStyle/>
        <a:p>
          <a:pPr>
            <a:defRPr sz="11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72414627859017688"/>
          <c:h val="0.83881578947368463"/>
        </c:manualLayout>
      </c:layout>
      <c:barChart>
        <c:barDir val="col"/>
        <c:grouping val="stacked"/>
        <c:ser>
          <c:idx val="0"/>
          <c:order val="0"/>
          <c:tx>
            <c:strRef>
              <c:f>Value!$A$3</c:f>
              <c:strCache>
                <c:ptCount val="1"/>
                <c:pt idx="0">
                  <c:v>IT &amp; ITES</c:v>
                </c:pt>
              </c:strCache>
            </c:strRef>
          </c:tx>
          <c:spPr>
            <a:solidFill>
              <a:srgbClr val="966F00"/>
            </a:solidFill>
            <a:ln w="76200">
              <a:solidFill>
                <a:schemeClr val="tx1">
                  <a:lumMod val="85000"/>
                  <a:lumOff val="15000"/>
                </a:schemeClr>
              </a:solidFill>
            </a:ln>
          </c:spPr>
          <c:dLbls>
            <c:numFmt formatCode="&quot;$&quot;#.#&quot; B&quot;" sourceLinked="0"/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Value!$B$3:$E$3</c:f>
              <c:numCache>
                <c:formatCode>0</c:formatCode>
                <c:ptCount val="4"/>
                <c:pt idx="0">
                  <c:v>2287.54</c:v>
                </c:pt>
                <c:pt idx="1">
                  <c:v>5953.78</c:v>
                </c:pt>
                <c:pt idx="2">
                  <c:v>7735.1</c:v>
                </c:pt>
                <c:pt idx="3">
                  <c:v>4720.7</c:v>
                </c:pt>
              </c:numCache>
            </c:numRef>
          </c:val>
        </c:ser>
        <c:ser>
          <c:idx val="1"/>
          <c:order val="1"/>
          <c:tx>
            <c:strRef>
              <c:f>Value!$A$4</c:f>
              <c:strCache>
                <c:ptCount val="1"/>
                <c:pt idx="0">
                  <c:v>BFSI</c:v>
                </c:pt>
              </c:strCache>
            </c:strRef>
          </c:tx>
          <c:spPr>
            <a:solidFill>
              <a:srgbClr val="CC9900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Value!$B$4:$E$4</c:f>
              <c:numCache>
                <c:formatCode>0</c:formatCode>
                <c:ptCount val="4"/>
                <c:pt idx="0">
                  <c:v>818.21</c:v>
                </c:pt>
                <c:pt idx="1">
                  <c:v>793.59</c:v>
                </c:pt>
                <c:pt idx="2">
                  <c:v>2540.7700000000004</c:v>
                </c:pt>
                <c:pt idx="3">
                  <c:v>2698.17</c:v>
                </c:pt>
              </c:numCache>
            </c:numRef>
          </c:val>
        </c:ser>
        <c:ser>
          <c:idx val="2"/>
          <c:order val="2"/>
          <c:tx>
            <c:strRef>
              <c:f>Value!$A$5</c:f>
              <c:strCache>
                <c:ptCount val="1"/>
                <c:pt idx="0">
                  <c:v>TELECOM</c:v>
                </c:pt>
              </c:strCache>
            </c:strRef>
          </c:tx>
          <c:spPr>
            <a:solidFill>
              <a:srgbClr val="FAB900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Value!$B$5:$E$5</c:f>
              <c:numCache>
                <c:formatCode>0</c:formatCode>
                <c:ptCount val="4"/>
                <c:pt idx="0">
                  <c:v>13.5</c:v>
                </c:pt>
                <c:pt idx="1">
                  <c:v>110</c:v>
                </c:pt>
                <c:pt idx="2">
                  <c:v>550.04999999999939</c:v>
                </c:pt>
                <c:pt idx="3">
                  <c:v>1683</c:v>
                </c:pt>
              </c:numCache>
            </c:numRef>
          </c:val>
        </c:ser>
        <c:ser>
          <c:idx val="3"/>
          <c:order val="3"/>
          <c:tx>
            <c:strRef>
              <c:f>Value!$A$6</c:f>
              <c:strCache>
                <c:ptCount val="1"/>
                <c:pt idx="0">
                  <c:v>ENERGY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Value!$B$6:$E$6</c:f>
              <c:numCache>
                <c:formatCode>0</c:formatCode>
                <c:ptCount val="4"/>
                <c:pt idx="0">
                  <c:v>680.08</c:v>
                </c:pt>
                <c:pt idx="1">
                  <c:v>735.31</c:v>
                </c:pt>
                <c:pt idx="2">
                  <c:v>1391.95</c:v>
                </c:pt>
                <c:pt idx="3">
                  <c:v>1575.32</c:v>
                </c:pt>
              </c:numCache>
            </c:numRef>
          </c:val>
        </c:ser>
        <c:ser>
          <c:idx val="4"/>
          <c:order val="4"/>
          <c:tx>
            <c:strRef>
              <c:f>Value!$A$7</c:f>
              <c:strCache>
                <c:ptCount val="1"/>
                <c:pt idx="0">
                  <c:v>HEALTHCARE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Value!$B$7:$E$7</c:f>
              <c:numCache>
                <c:formatCode>0</c:formatCode>
                <c:ptCount val="4"/>
                <c:pt idx="0">
                  <c:v>1329.6699999999998</c:v>
                </c:pt>
                <c:pt idx="1">
                  <c:v>947.82999999999947</c:v>
                </c:pt>
                <c:pt idx="2">
                  <c:v>1638.8399999999997</c:v>
                </c:pt>
                <c:pt idx="3">
                  <c:v>1149.6899999999998</c:v>
                </c:pt>
              </c:numCache>
            </c:numRef>
          </c:val>
        </c:ser>
        <c:ser>
          <c:idx val="5"/>
          <c:order val="5"/>
          <c:tx>
            <c:strRef>
              <c:f>Value!$A$8</c:f>
              <c:strCache>
                <c:ptCount val="1"/>
                <c:pt idx="0">
                  <c:v>MANUFACTURING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Value!$B$8:$E$8</c:f>
              <c:numCache>
                <c:formatCode>0</c:formatCode>
                <c:ptCount val="4"/>
                <c:pt idx="0">
                  <c:v>1086.57</c:v>
                </c:pt>
                <c:pt idx="1">
                  <c:v>496.48999999999944</c:v>
                </c:pt>
                <c:pt idx="2">
                  <c:v>830.08999999999992</c:v>
                </c:pt>
                <c:pt idx="3">
                  <c:v>849.34999999999911</c:v>
                </c:pt>
              </c:numCache>
            </c:numRef>
          </c:val>
        </c:ser>
        <c:gapWidth val="33"/>
        <c:overlap val="100"/>
        <c:axId val="63641472"/>
        <c:axId val="63643008"/>
      </c:barChart>
      <c:catAx>
        <c:axId val="63641472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3643008"/>
        <c:crosses val="autoZero"/>
        <c:auto val="1"/>
        <c:lblAlgn val="ctr"/>
        <c:lblOffset val="100"/>
      </c:catAx>
      <c:valAx>
        <c:axId val="63643008"/>
        <c:scaling>
          <c:orientation val="minMax"/>
        </c:scaling>
        <c:delete val="1"/>
        <c:axPos val="l"/>
        <c:numFmt formatCode="0" sourceLinked="1"/>
        <c:tickLblPos val="nextTo"/>
        <c:crossAx val="63641472"/>
        <c:crosses val="autoZero"/>
        <c:crossBetween val="between"/>
        <c:dispUnits>
          <c:builtInUnit val="thousands"/>
          <c:dispUnitsLbl>
            <c:layout/>
          </c:dispUnitsLbl>
        </c:dispUnits>
      </c:valAx>
    </c:plotArea>
    <c:legend>
      <c:legendPos val="r"/>
      <c:layout>
        <c:manualLayout>
          <c:xMode val="edge"/>
          <c:yMode val="edge"/>
          <c:x val="0.75771173134608205"/>
          <c:y val="9.2084195357933246E-2"/>
          <c:w val="0.24109896419197607"/>
          <c:h val="0.81767279090113731"/>
        </c:manualLayout>
      </c:layout>
      <c:txPr>
        <a:bodyPr/>
        <a:lstStyle/>
        <a:p>
          <a:pPr>
            <a:defRPr sz="16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73577640408742961"/>
          <c:h val="0.83881578947368463"/>
        </c:manualLayout>
      </c:layout>
      <c:barChart>
        <c:barDir val="col"/>
        <c:grouping val="stacked"/>
        <c:ser>
          <c:idx val="0"/>
          <c:order val="0"/>
          <c:tx>
            <c:strRef>
              <c:f>Value!$A$3</c:f>
              <c:strCache>
                <c:ptCount val="1"/>
                <c:pt idx="0">
                  <c:v>LATE</c:v>
                </c:pt>
              </c:strCache>
            </c:strRef>
          </c:tx>
          <c:spPr>
            <a:solidFill>
              <a:srgbClr val="966F00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Value!$B$3:$E$3</c:f>
              <c:numCache>
                <c:formatCode>0</c:formatCode>
                <c:ptCount val="4"/>
                <c:pt idx="0">
                  <c:v>2410.3100000000022</c:v>
                </c:pt>
                <c:pt idx="1">
                  <c:v>5690.1200000000044</c:v>
                </c:pt>
                <c:pt idx="2">
                  <c:v>6223.9</c:v>
                </c:pt>
                <c:pt idx="3">
                  <c:v>4933.1200000000044</c:v>
                </c:pt>
              </c:numCache>
            </c:numRef>
          </c:val>
        </c:ser>
        <c:ser>
          <c:idx val="1"/>
          <c:order val="1"/>
          <c:tx>
            <c:strRef>
              <c:f>Value!$A$4</c:f>
              <c:strCache>
                <c:ptCount val="1"/>
                <c:pt idx="0">
                  <c:v>BUYOUT</c:v>
                </c:pt>
              </c:strCache>
            </c:strRef>
          </c:tx>
          <c:spPr>
            <a:solidFill>
              <a:srgbClr val="CC9900"/>
            </a:solidFill>
            <a:ln w="76200" cmpd="sng">
              <a:solidFill>
                <a:schemeClr val="tx1">
                  <a:lumMod val="85000"/>
                  <a:lumOff val="15000"/>
                </a:schemeClr>
              </a:solidFill>
            </a:ln>
          </c:spPr>
          <c:dLbls>
            <c:dLbl>
              <c:idx val="1"/>
              <c:delete val="1"/>
            </c:dLbl>
            <c:numFmt formatCode="&quot;$&quot;#.#&quot; B&quot;" sourceLinked="0"/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85000"/>
                        <a:lumOff val="15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Value!$B$4:$E$4</c:f>
              <c:numCache>
                <c:formatCode>0</c:formatCode>
                <c:ptCount val="4"/>
                <c:pt idx="0">
                  <c:v>2474.1</c:v>
                </c:pt>
                <c:pt idx="1">
                  <c:v>608.39</c:v>
                </c:pt>
                <c:pt idx="2">
                  <c:v>3137.7200000000003</c:v>
                </c:pt>
                <c:pt idx="3">
                  <c:v>4058.98</c:v>
                </c:pt>
              </c:numCache>
            </c:numRef>
          </c:val>
        </c:ser>
        <c:ser>
          <c:idx val="2"/>
          <c:order val="2"/>
          <c:tx>
            <c:strRef>
              <c:f>Value!$A$5</c:f>
              <c:strCache>
                <c:ptCount val="1"/>
                <c:pt idx="0">
                  <c:v>GROWTH-PE</c:v>
                </c:pt>
              </c:strCache>
            </c:strRef>
          </c:tx>
          <c:spPr>
            <a:solidFill>
              <a:srgbClr val="FAB900"/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Value!$B$5:$E$5</c:f>
              <c:numCache>
                <c:formatCode>0</c:formatCode>
                <c:ptCount val="4"/>
                <c:pt idx="0">
                  <c:v>1254.1199999999999</c:v>
                </c:pt>
                <c:pt idx="1">
                  <c:v>2849.9</c:v>
                </c:pt>
                <c:pt idx="2">
                  <c:v>3860.74</c:v>
                </c:pt>
                <c:pt idx="3">
                  <c:v>3719.58</c:v>
                </c:pt>
              </c:numCache>
            </c:numRef>
          </c:val>
        </c:ser>
        <c:ser>
          <c:idx val="3"/>
          <c:order val="3"/>
          <c:tx>
            <c:strRef>
              <c:f>Value!$A$6</c:f>
              <c:strCache>
                <c:ptCount val="1"/>
                <c:pt idx="0">
                  <c:v>VENTURE CAPITAL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Value!$B$6:$E$6</c:f>
              <c:numCache>
                <c:formatCode>0</c:formatCode>
                <c:ptCount val="4"/>
                <c:pt idx="0">
                  <c:v>879.93999999999949</c:v>
                </c:pt>
                <c:pt idx="1">
                  <c:v>1176.01</c:v>
                </c:pt>
                <c:pt idx="2">
                  <c:v>2023.44</c:v>
                </c:pt>
                <c:pt idx="3">
                  <c:v>1557.61</c:v>
                </c:pt>
              </c:numCache>
            </c:numRef>
          </c:val>
        </c:ser>
        <c:ser>
          <c:idx val="4"/>
          <c:order val="4"/>
          <c:tx>
            <c:strRef>
              <c:f>Value!$A$7</c:f>
              <c:strCache>
                <c:ptCount val="1"/>
                <c:pt idx="0">
                  <c:v>PIPE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cat>
            <c:numRef>
              <c:f>Value!$B$2:$E$2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Value!$B$7:$E$7</c:f>
              <c:numCache>
                <c:formatCode>0</c:formatCode>
                <c:ptCount val="4"/>
                <c:pt idx="0">
                  <c:v>771.01</c:v>
                </c:pt>
                <c:pt idx="1">
                  <c:v>811.59</c:v>
                </c:pt>
                <c:pt idx="2">
                  <c:v>1914.02</c:v>
                </c:pt>
                <c:pt idx="3">
                  <c:v>758.28000000000054</c:v>
                </c:pt>
              </c:numCache>
            </c:numRef>
          </c:val>
        </c:ser>
        <c:gapWidth val="33"/>
        <c:overlap val="100"/>
        <c:axId val="65290240"/>
        <c:axId val="65291776"/>
      </c:barChart>
      <c:catAx>
        <c:axId val="65290240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5291776"/>
        <c:crosses val="autoZero"/>
        <c:auto val="1"/>
        <c:lblAlgn val="ctr"/>
        <c:lblOffset val="100"/>
      </c:catAx>
      <c:valAx>
        <c:axId val="65291776"/>
        <c:scaling>
          <c:orientation val="minMax"/>
        </c:scaling>
        <c:delete val="1"/>
        <c:axPos val="l"/>
        <c:numFmt formatCode="0" sourceLinked="1"/>
        <c:tickLblPos val="nextTo"/>
        <c:crossAx val="65290240"/>
        <c:crosses val="autoZero"/>
        <c:crossBetween val="between"/>
        <c:majorUnit val="0.25"/>
        <c:dispUnits>
          <c:builtInUnit val="thousands"/>
          <c:dispUnitsLbl>
            <c:layout/>
          </c:dispUnitsLbl>
        </c:dispUnits>
      </c:valAx>
    </c:plotArea>
    <c:legend>
      <c:legendPos val="r"/>
      <c:layout>
        <c:manualLayout>
          <c:xMode val="edge"/>
          <c:yMode val="edge"/>
          <c:x val="0.76127336560659464"/>
          <c:y val="0.15725934602590153"/>
          <c:w val="0.23447595870712412"/>
          <c:h val="0.72003468412000982"/>
        </c:manualLayout>
      </c:layout>
      <c:txPr>
        <a:bodyPr/>
        <a:lstStyle/>
        <a:p>
          <a:pPr>
            <a:defRPr sz="160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1.8040178072183003E-2"/>
          <c:y val="3.3043734856991074E-2"/>
          <c:w val="0.91664352995534759"/>
          <c:h val="0.86007450559142673"/>
        </c:manualLayout>
      </c:layout>
      <c:barChart>
        <c:barDir val="col"/>
        <c:grouping val="stacked"/>
        <c:ser>
          <c:idx val="1"/>
          <c:order val="0"/>
          <c:tx>
            <c:strRef>
              <c:f>Sheet1!$B$13</c:f>
              <c:strCache>
                <c:ptCount val="1"/>
                <c:pt idx="0">
                  <c:v>INTERNET &amp; MOBILE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</c:spPr>
          <c:cat>
            <c:numRef>
              <c:f>Sheet1!$A$14:$A$19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Sheet1!$B$14:$B$19</c:f>
              <c:numCache>
                <c:formatCode>General</c:formatCode>
                <c:ptCount val="6"/>
                <c:pt idx="0">
                  <c:v>200</c:v>
                </c:pt>
                <c:pt idx="1">
                  <c:v>150</c:v>
                </c:pt>
                <c:pt idx="2">
                  <c:v>360</c:v>
                </c:pt>
                <c:pt idx="3">
                  <c:v>2991</c:v>
                </c:pt>
                <c:pt idx="4">
                  <c:v>3120</c:v>
                </c:pt>
                <c:pt idx="5">
                  <c:v>1241.2</c:v>
                </c:pt>
              </c:numCache>
            </c:numRef>
          </c:val>
        </c:ser>
        <c:ser>
          <c:idx val="2"/>
          <c:order val="1"/>
          <c:tx>
            <c:strRef>
              <c:f>Sheet1!$C$13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rgbClr val="CC9900"/>
            </a:solidFill>
          </c:spPr>
          <c:cat>
            <c:numRef>
              <c:f>Sheet1!$A$14:$A$19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Sheet1!$C$14:$C$19</c:f>
              <c:numCache>
                <c:formatCode>0</c:formatCode>
                <c:ptCount val="6"/>
                <c:pt idx="0">
                  <c:v>4250.04</c:v>
                </c:pt>
                <c:pt idx="1">
                  <c:v>4037.25</c:v>
                </c:pt>
                <c:pt idx="2">
                  <c:v>3164.1</c:v>
                </c:pt>
                <c:pt idx="3">
                  <c:v>2142.6999999999998</c:v>
                </c:pt>
                <c:pt idx="4">
                  <c:v>6928.56</c:v>
                </c:pt>
                <c:pt idx="5">
                  <c:v>7553</c:v>
                </c:pt>
              </c:numCache>
            </c:numRef>
          </c:val>
        </c:ser>
        <c:gapWidth val="50"/>
        <c:overlap val="100"/>
        <c:axId val="65334272"/>
        <c:axId val="65336064"/>
      </c:barChart>
      <c:catAx>
        <c:axId val="653342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Calibri" pitchFamily="34" charset="0"/>
              </a:defRPr>
            </a:pPr>
            <a:endParaRPr lang="en-US"/>
          </a:p>
        </c:txPr>
        <c:crossAx val="65336064"/>
        <c:crosses val="autoZero"/>
        <c:auto val="1"/>
        <c:lblAlgn val="ctr"/>
        <c:lblOffset val="100"/>
      </c:catAx>
      <c:valAx>
        <c:axId val="65336064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&quot;$&quot;#&quot; B&quot;" sourceLinked="0"/>
        <c:maj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5334272"/>
        <c:crosses val="autoZero"/>
        <c:crossBetween val="between"/>
        <c:majorUnit val="2000"/>
        <c:dispUnits>
          <c:builtInUnit val="thousands"/>
        </c:dispUnits>
      </c:valAx>
    </c:plotArea>
    <c:legend>
      <c:legendPos val="b"/>
      <c:layout>
        <c:manualLayout>
          <c:xMode val="edge"/>
          <c:yMode val="edge"/>
          <c:x val="5.591413920482171E-2"/>
          <c:y val="6.8877077865266839E-2"/>
          <c:w val="0.38620200252746217"/>
          <c:h val="6.2536745406824149E-2"/>
        </c:manualLayout>
      </c:layout>
      <c:txPr>
        <a:bodyPr/>
        <a:lstStyle/>
        <a:p>
          <a:pPr>
            <a:defRPr sz="1400" b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5011868439532711E-2"/>
          <c:y val="2.4598733981781667E-2"/>
          <c:w val="0.8003544976101179"/>
          <c:h val="0.80135286070569256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CC9900"/>
            </a:solidFill>
          </c:spPr>
          <c:cat>
            <c:strRef>
              <c:f>'By Year'!$A$3:$A$14</c:f>
              <c:strCache>
                <c:ptCount val="12"/>
                <c:pt idx="0">
                  <c:v>05</c:v>
                </c:pt>
                <c:pt idx="1">
                  <c:v>06</c:v>
                </c:pt>
                <c:pt idx="2">
                  <c:v>07</c:v>
                </c:pt>
                <c:pt idx="3">
                  <c:v>08</c:v>
                </c:pt>
                <c:pt idx="4">
                  <c:v>09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strCache>
            </c:strRef>
          </c:cat>
          <c:val>
            <c:numRef>
              <c:f>'By Year'!$C$3:$C$14</c:f>
              <c:numCache>
                <c:formatCode>0</c:formatCode>
                <c:ptCount val="12"/>
                <c:pt idx="0">
                  <c:v>245.52</c:v>
                </c:pt>
                <c:pt idx="1">
                  <c:v>625.11</c:v>
                </c:pt>
                <c:pt idx="2">
                  <c:v>866.97</c:v>
                </c:pt>
                <c:pt idx="3">
                  <c:v>887.64</c:v>
                </c:pt>
                <c:pt idx="4">
                  <c:v>528.25</c:v>
                </c:pt>
                <c:pt idx="5">
                  <c:v>742.35999999999922</c:v>
                </c:pt>
                <c:pt idx="6">
                  <c:v>1116.3599999999999</c:v>
                </c:pt>
                <c:pt idx="7">
                  <c:v>952.1</c:v>
                </c:pt>
                <c:pt idx="8">
                  <c:v>879.93999999999949</c:v>
                </c:pt>
                <c:pt idx="9">
                  <c:v>1176.01</c:v>
                </c:pt>
                <c:pt idx="10">
                  <c:v>2023.44</c:v>
                </c:pt>
                <c:pt idx="11">
                  <c:v>1500.82</c:v>
                </c:pt>
              </c:numCache>
            </c:numRef>
          </c:val>
        </c:ser>
        <c:gapWidth val="83"/>
        <c:overlap val="23"/>
        <c:axId val="65428864"/>
        <c:axId val="65496192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NO. OF DEALS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'By Year'!$A$3:$A$14</c:f>
              <c:strCache>
                <c:ptCount val="12"/>
                <c:pt idx="0">
                  <c:v>05</c:v>
                </c:pt>
                <c:pt idx="1">
                  <c:v>06</c:v>
                </c:pt>
                <c:pt idx="2">
                  <c:v>07</c:v>
                </c:pt>
                <c:pt idx="3">
                  <c:v>08</c:v>
                </c:pt>
                <c:pt idx="4">
                  <c:v>09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strCache>
            </c:strRef>
          </c:cat>
          <c:val>
            <c:numRef>
              <c:f>'By Year'!$B$3:$B$14</c:f>
              <c:numCache>
                <c:formatCode>General</c:formatCode>
                <c:ptCount val="12"/>
                <c:pt idx="0">
                  <c:v>52</c:v>
                </c:pt>
                <c:pt idx="1">
                  <c:v>133</c:v>
                </c:pt>
                <c:pt idx="2">
                  <c:v>169</c:v>
                </c:pt>
                <c:pt idx="3">
                  <c:v>180</c:v>
                </c:pt>
                <c:pt idx="4" formatCode="0">
                  <c:v>130</c:v>
                </c:pt>
                <c:pt idx="5" formatCode="0">
                  <c:v>170</c:v>
                </c:pt>
                <c:pt idx="6" formatCode="0">
                  <c:v>245</c:v>
                </c:pt>
                <c:pt idx="7" formatCode="0">
                  <c:v>269</c:v>
                </c:pt>
                <c:pt idx="8" formatCode="0">
                  <c:v>270</c:v>
                </c:pt>
                <c:pt idx="9">
                  <c:v>325</c:v>
                </c:pt>
                <c:pt idx="10">
                  <c:v>520</c:v>
                </c:pt>
                <c:pt idx="11">
                  <c:v>422</c:v>
                </c:pt>
              </c:numCache>
            </c:numRef>
          </c:val>
          <c:smooth val="1"/>
        </c:ser>
        <c:marker val="1"/>
        <c:axId val="65497728"/>
        <c:axId val="65499520"/>
      </c:lineChart>
      <c:catAx>
        <c:axId val="65428864"/>
        <c:scaling>
          <c:orientation val="minMax"/>
        </c:scaling>
        <c:axPos val="b"/>
        <c:numFmt formatCode="@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496192"/>
        <c:crosses val="autoZero"/>
        <c:lblAlgn val="ctr"/>
        <c:lblOffset val="100"/>
        <c:tickLblSkip val="1"/>
        <c:tickMarkSkip val="1"/>
      </c:catAx>
      <c:valAx>
        <c:axId val="65496192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\$#,###&quot; M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428864"/>
        <c:crosses val="autoZero"/>
        <c:crossBetween val="between"/>
      </c:valAx>
      <c:catAx>
        <c:axId val="65497728"/>
        <c:scaling>
          <c:orientation val="minMax"/>
        </c:scaling>
        <c:delete val="1"/>
        <c:axPos val="b"/>
        <c:tickLblPos val="nextTo"/>
        <c:crossAx val="65499520"/>
        <c:crosses val="autoZero"/>
        <c:lblAlgn val="ctr"/>
        <c:lblOffset val="100"/>
      </c:catAx>
      <c:valAx>
        <c:axId val="65499520"/>
        <c:scaling>
          <c:orientation val="minMax"/>
        </c:scaling>
        <c:axPos val="r"/>
        <c:title>
          <c:tx>
            <c:rich>
              <a:bodyPr rot="5400000" vert="horz"/>
              <a:lstStyle/>
              <a:p>
                <a:pPr>
                  <a:defRPr sz="12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defRPr>
                </a:pPr>
                <a:r>
                  <a:rPr lang="en-US" sz="12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NO.</a:t>
                </a:r>
                <a:r>
                  <a:rPr lang="en-US" sz="12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 OF DEALS</a:t>
                </a:r>
                <a:endParaRPr lang="en-US" sz="12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itchFamily="34" charset="0"/>
                </a:endParaRPr>
              </a:p>
            </c:rich>
          </c:tx>
          <c:layout>
            <c:manualLayout>
              <c:xMode val="edge"/>
              <c:yMode val="edge"/>
              <c:x val="0.95792931179826213"/>
              <c:y val="0.36823330191442938"/>
            </c:manualLayout>
          </c:layout>
        </c:title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497728"/>
        <c:crosses val="max"/>
        <c:crossBetween val="between"/>
        <c:majorUnit val="120"/>
      </c:valAx>
    </c:plotArea>
    <c:legend>
      <c:legendPos val="t"/>
      <c:layout>
        <c:manualLayout>
          <c:xMode val="edge"/>
          <c:yMode val="edge"/>
          <c:x val="0.20606735661459191"/>
          <c:y val="0.91933649271337525"/>
          <c:w val="0.60097656927280441"/>
          <c:h val="6.7189398941168391E-2"/>
        </c:manualLayout>
      </c:layout>
      <c:txPr>
        <a:bodyPr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5011868439532711E-2"/>
          <c:y val="2.4598733981781667E-2"/>
          <c:w val="0.81412527535502865"/>
          <c:h val="0.80135286070569256"/>
        </c:manualLayout>
      </c:layout>
      <c:barChart>
        <c:barDir val="col"/>
        <c:grouping val="clustered"/>
        <c:ser>
          <c:idx val="1"/>
          <c:order val="0"/>
          <c:tx>
            <c:strRef>
              <c:f>'By Year'!$C$2</c:f>
              <c:strCache>
                <c:ptCount val="1"/>
                <c:pt idx="0">
                  <c:v>  AMOUNT ($M)</c:v>
                </c:pt>
              </c:strCache>
            </c:strRef>
          </c:tx>
          <c:spPr>
            <a:solidFill>
              <a:srgbClr val="CC9900"/>
            </a:solidFill>
          </c:spPr>
          <c:cat>
            <c:strRef>
              <c:f>'By Year'!$A$7:$A$14</c:f>
              <c:strCache>
                <c:ptCount val="8"/>
                <c:pt idx="0">
                  <c:v>Q1 15</c:v>
                </c:pt>
                <c:pt idx="1">
                  <c:v>Q2 15</c:v>
                </c:pt>
                <c:pt idx="2">
                  <c:v>Q3 15</c:v>
                </c:pt>
                <c:pt idx="3">
                  <c:v>Q4 15</c:v>
                </c:pt>
                <c:pt idx="4">
                  <c:v>Q1 16</c:v>
                </c:pt>
                <c:pt idx="5">
                  <c:v>Q2 16</c:v>
                </c:pt>
                <c:pt idx="6">
                  <c:v>Q3 16</c:v>
                </c:pt>
                <c:pt idx="7">
                  <c:v>Q4 16</c:v>
                </c:pt>
              </c:strCache>
            </c:strRef>
          </c:cat>
          <c:val>
            <c:numRef>
              <c:f>'By Year'!$C$7:$C$14</c:f>
              <c:numCache>
                <c:formatCode>0</c:formatCode>
                <c:ptCount val="8"/>
                <c:pt idx="0">
                  <c:v>473.62</c:v>
                </c:pt>
                <c:pt idx="1">
                  <c:v>506.08</c:v>
                </c:pt>
                <c:pt idx="2">
                  <c:v>657.12</c:v>
                </c:pt>
                <c:pt idx="3">
                  <c:v>386.62</c:v>
                </c:pt>
                <c:pt idx="4">
                  <c:v>366.66</c:v>
                </c:pt>
                <c:pt idx="5">
                  <c:v>313.33</c:v>
                </c:pt>
                <c:pt idx="6">
                  <c:v>426.89</c:v>
                </c:pt>
                <c:pt idx="7">
                  <c:v>393.94</c:v>
                </c:pt>
              </c:numCache>
            </c:numRef>
          </c:val>
        </c:ser>
        <c:gapWidth val="83"/>
        <c:overlap val="23"/>
        <c:axId val="65448960"/>
        <c:axId val="65610496"/>
      </c:barChart>
      <c:lineChart>
        <c:grouping val="standard"/>
        <c:ser>
          <c:idx val="0"/>
          <c:order val="1"/>
          <c:tx>
            <c:strRef>
              <c:f>'By Year'!$B$2</c:f>
              <c:strCache>
                <c:ptCount val="1"/>
                <c:pt idx="0">
                  <c:v>  NO. OF DEALS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'By Year'!$A$7:$A$14</c:f>
              <c:strCache>
                <c:ptCount val="8"/>
                <c:pt idx="0">
                  <c:v>Q1 15</c:v>
                </c:pt>
                <c:pt idx="1">
                  <c:v>Q2 15</c:v>
                </c:pt>
                <c:pt idx="2">
                  <c:v>Q3 15</c:v>
                </c:pt>
                <c:pt idx="3">
                  <c:v>Q4 15</c:v>
                </c:pt>
                <c:pt idx="4">
                  <c:v>Q1 16</c:v>
                </c:pt>
                <c:pt idx="5">
                  <c:v>Q2 16</c:v>
                </c:pt>
                <c:pt idx="6">
                  <c:v>Q3 16</c:v>
                </c:pt>
                <c:pt idx="7">
                  <c:v>Q4 16</c:v>
                </c:pt>
              </c:strCache>
            </c:strRef>
          </c:cat>
          <c:val>
            <c:numRef>
              <c:f>'By Year'!$B$7:$B$14</c:f>
              <c:numCache>
                <c:formatCode>0</c:formatCode>
                <c:ptCount val="8"/>
                <c:pt idx="0">
                  <c:v>128</c:v>
                </c:pt>
                <c:pt idx="1">
                  <c:v>120</c:v>
                </c:pt>
                <c:pt idx="2">
                  <c:v>152</c:v>
                </c:pt>
                <c:pt idx="3">
                  <c:v>120</c:v>
                </c:pt>
                <c:pt idx="4">
                  <c:v>124</c:v>
                </c:pt>
                <c:pt idx="5">
                  <c:v>102</c:v>
                </c:pt>
                <c:pt idx="6">
                  <c:v>86</c:v>
                </c:pt>
                <c:pt idx="7">
                  <c:v>110</c:v>
                </c:pt>
              </c:numCache>
            </c:numRef>
          </c:val>
          <c:smooth val="1"/>
        </c:ser>
        <c:marker val="1"/>
        <c:axId val="65612032"/>
        <c:axId val="65613824"/>
      </c:lineChart>
      <c:catAx>
        <c:axId val="65448960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610496"/>
        <c:crosses val="autoZero"/>
        <c:lblAlgn val="ctr"/>
        <c:lblOffset val="100"/>
        <c:tickLblSkip val="1"/>
        <c:tickMarkSkip val="1"/>
      </c:catAx>
      <c:valAx>
        <c:axId val="65610496"/>
        <c:scaling>
          <c:orientation val="minMax"/>
          <c:max val="750"/>
          <c:min val="25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\$#&quot; M&quot;" sourceLinked="0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448960"/>
        <c:crosses val="autoZero"/>
        <c:crossBetween val="between"/>
        <c:majorUnit val="125"/>
      </c:valAx>
      <c:catAx>
        <c:axId val="65612032"/>
        <c:scaling>
          <c:orientation val="minMax"/>
        </c:scaling>
        <c:delete val="1"/>
        <c:axPos val="b"/>
        <c:tickLblPos val="nextTo"/>
        <c:crossAx val="65613824"/>
        <c:crosses val="autoZero"/>
        <c:lblAlgn val="ctr"/>
        <c:lblOffset val="100"/>
      </c:catAx>
      <c:valAx>
        <c:axId val="65613824"/>
        <c:scaling>
          <c:orientation val="minMax"/>
          <c:min val="50"/>
        </c:scaling>
        <c:axPos val="r"/>
        <c:title>
          <c:tx>
            <c:rich>
              <a:bodyPr rot="5400000" vert="horz"/>
              <a:lstStyle/>
              <a:p>
                <a:pPr>
                  <a:defRPr sz="12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defRPr>
                </a:pPr>
                <a:r>
                  <a:rPr lang="en-US" sz="12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NO.</a:t>
                </a:r>
                <a:r>
                  <a:rPr lang="en-US" sz="12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itchFamily="34" charset="0"/>
                  </a:rPr>
                  <a:t> OF DEALS</a:t>
                </a:r>
                <a:endParaRPr lang="en-US" sz="12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itchFamily="34" charset="0"/>
                </a:endParaRPr>
              </a:p>
            </c:rich>
          </c:tx>
          <c:layout>
            <c:manualLayout>
              <c:xMode val="edge"/>
              <c:yMode val="edge"/>
              <c:x val="0.96557973262562402"/>
              <c:y val="0.36823330191442938"/>
            </c:manualLayout>
          </c:layout>
        </c:title>
        <c:numFmt formatCode="0" sourceLinked="1"/>
        <c:maj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Calibri"/>
                <a:cs typeface="Calibri"/>
              </a:defRPr>
            </a:pPr>
            <a:endParaRPr lang="en-US"/>
          </a:p>
        </c:txPr>
        <c:crossAx val="65612032"/>
        <c:crosses val="max"/>
        <c:crossBetween val="between"/>
        <c:majorUnit val="30"/>
      </c:valAx>
    </c:plotArea>
    <c:legend>
      <c:legendPos val="t"/>
      <c:layout>
        <c:manualLayout>
          <c:xMode val="edge"/>
          <c:yMode val="edge"/>
          <c:x val="0.20606735661459191"/>
          <c:y val="0.91933649271337525"/>
          <c:w val="0.60097656927280441"/>
          <c:h val="6.7189398941168391E-2"/>
        </c:manualLayout>
      </c:layout>
      <c:txPr>
        <a:bodyPr/>
        <a:lstStyle/>
        <a:p>
          <a:pPr>
            <a:defRPr sz="11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2.6118578612016951E-2"/>
          <c:y val="4.170949026108578E-2"/>
          <c:w val="0.70033670033670037"/>
          <c:h val="0.83881578947368463"/>
        </c:manualLayout>
      </c:layout>
      <c:barChart>
        <c:barDir val="col"/>
        <c:grouping val="percentStacked"/>
        <c:ser>
          <c:idx val="0"/>
          <c:order val="0"/>
          <c:tx>
            <c:strRef>
              <c:f>Volume!$A$3</c:f>
              <c:strCache>
                <c:ptCount val="1"/>
                <c:pt idx="0">
                  <c:v>IT &amp; ITeS</c:v>
                </c:pt>
              </c:strCache>
            </c:strRef>
          </c:tx>
          <c:spPr>
            <a:solidFill>
              <a:srgbClr val="966F00"/>
            </a:solidFill>
            <a:ln w="76200">
              <a:solidFill>
                <a:schemeClr val="tx1">
                  <a:lumMod val="65000"/>
                  <a:lumOff val="35000"/>
                </a:schemeClr>
              </a:solidFill>
            </a:ln>
          </c:spPr>
          <c:cat>
            <c:numRef>
              <c:f>Volume!$B$2:$E$2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Volume!$B$3:$E$3</c:f>
              <c:numCache>
                <c:formatCode>0</c:formatCode>
                <c:ptCount val="4"/>
                <c:pt idx="0">
                  <c:v>161</c:v>
                </c:pt>
                <c:pt idx="1">
                  <c:v>222</c:v>
                </c:pt>
                <c:pt idx="2">
                  <c:v>372</c:v>
                </c:pt>
                <c:pt idx="3">
                  <c:v>317</c:v>
                </c:pt>
              </c:numCache>
            </c:numRef>
          </c:val>
        </c:ser>
        <c:ser>
          <c:idx val="1"/>
          <c:order val="1"/>
          <c:tx>
            <c:strRef>
              <c:f>Volume!$A$4</c:f>
              <c:strCache>
                <c:ptCount val="1"/>
                <c:pt idx="0">
                  <c:v>HEALTHCARE</c:v>
                </c:pt>
              </c:strCache>
            </c:strRef>
          </c:tx>
          <c:spPr>
            <a:solidFill>
              <a:srgbClr val="CC9900"/>
            </a:solidFill>
            <a:ln>
              <a:noFill/>
            </a:ln>
          </c:spPr>
          <c:cat>
            <c:numRef>
              <c:f>Volume!$B$2:$E$2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Volume!$B$4:$E$4</c:f>
              <c:numCache>
                <c:formatCode>0</c:formatCode>
                <c:ptCount val="4"/>
                <c:pt idx="0">
                  <c:v>32</c:v>
                </c:pt>
                <c:pt idx="1">
                  <c:v>30</c:v>
                </c:pt>
                <c:pt idx="2">
                  <c:v>38</c:v>
                </c:pt>
                <c:pt idx="3">
                  <c:v>23</c:v>
                </c:pt>
              </c:numCache>
            </c:numRef>
          </c:val>
        </c:ser>
        <c:ser>
          <c:idx val="2"/>
          <c:order val="2"/>
          <c:tx>
            <c:strRef>
              <c:f>Volume!$A$5</c:f>
              <c:strCache>
                <c:ptCount val="1"/>
                <c:pt idx="0">
                  <c:v>F&amp;B</c:v>
                </c:pt>
              </c:strCache>
            </c:strRef>
          </c:tx>
          <c:spPr>
            <a:solidFill>
              <a:srgbClr val="FAB900"/>
            </a:solidFill>
            <a:ln>
              <a:noFill/>
            </a:ln>
          </c:spPr>
          <c:cat>
            <c:numRef>
              <c:f>Volume!$B$2:$E$2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Volume!$B$5:$E$5</c:f>
              <c:numCache>
                <c:formatCode>0</c:formatCode>
                <c:ptCount val="4"/>
                <c:pt idx="0">
                  <c:v>11</c:v>
                </c:pt>
                <c:pt idx="1">
                  <c:v>5</c:v>
                </c:pt>
                <c:pt idx="2">
                  <c:v>18</c:v>
                </c:pt>
                <c:pt idx="3">
                  <c:v>15</c:v>
                </c:pt>
              </c:numCache>
            </c:numRef>
          </c:val>
        </c:ser>
        <c:ser>
          <c:idx val="3"/>
          <c:order val="3"/>
          <c:tx>
            <c:strRef>
              <c:f>Volume!$A$6</c:f>
              <c:strCache>
                <c:ptCount val="1"/>
                <c:pt idx="0">
                  <c:v>BFSI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</c:spPr>
          <c:cat>
            <c:numRef>
              <c:f>Volume!$B$2:$E$2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Volume!$B$6:$E$6</c:f>
              <c:numCache>
                <c:formatCode>0</c:formatCode>
                <c:ptCount val="4"/>
                <c:pt idx="0">
                  <c:v>12</c:v>
                </c:pt>
                <c:pt idx="1">
                  <c:v>6</c:v>
                </c:pt>
                <c:pt idx="2">
                  <c:v>7</c:v>
                </c:pt>
                <c:pt idx="3">
                  <c:v>14</c:v>
                </c:pt>
              </c:numCache>
            </c:numRef>
          </c:val>
        </c:ser>
        <c:ser>
          <c:idx val="4"/>
          <c:order val="4"/>
          <c:tx>
            <c:strRef>
              <c:f>Volume!$A$7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cat>
            <c:numRef>
              <c:f>Volume!$B$2:$E$2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Volume!$B$7:$E$7</c:f>
              <c:numCache>
                <c:formatCode>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ser>
          <c:idx val="5"/>
          <c:order val="5"/>
          <c:tx>
            <c:strRef>
              <c:f>Volume!$A$8</c:f>
              <c:strCache>
                <c:ptCount val="1"/>
                <c:pt idx="0">
                  <c:v>MANUFACTURING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numRef>
              <c:f>Volume!$B$2:$E$2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Volume!$B$8:$E$8</c:f>
              <c:numCache>
                <c:formatCode>0</c:formatCode>
                <c:ptCount val="4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</c:ser>
        <c:ser>
          <c:idx val="6"/>
          <c:order val="6"/>
          <c:tx>
            <c:strRef>
              <c:f>Volume!$A$9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</c:spPr>
          <c:cat>
            <c:numRef>
              <c:f>Volume!$B$2:$E$2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Volume!$B$9:$E$9</c:f>
              <c:numCache>
                <c:formatCode>0</c:formatCode>
                <c:ptCount val="4"/>
                <c:pt idx="0">
                  <c:v>38</c:v>
                </c:pt>
                <c:pt idx="1">
                  <c:v>44</c:v>
                </c:pt>
                <c:pt idx="2">
                  <c:v>65</c:v>
                </c:pt>
                <c:pt idx="3">
                  <c:v>34</c:v>
                </c:pt>
              </c:numCache>
            </c:numRef>
          </c:val>
        </c:ser>
        <c:gapWidth val="33"/>
        <c:overlap val="100"/>
        <c:axId val="65541632"/>
        <c:axId val="65543168"/>
      </c:barChart>
      <c:catAx>
        <c:axId val="65541632"/>
        <c:scaling>
          <c:orientation val="minMax"/>
        </c:scaling>
        <c:axPos val="b"/>
        <c:numFmt formatCode="General" sourceLinked="1"/>
        <c:maj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pPr>
            <a:endParaRPr lang="en-US"/>
          </a:p>
        </c:txPr>
        <c:crossAx val="65543168"/>
        <c:crosses val="autoZero"/>
        <c:auto val="1"/>
        <c:lblAlgn val="ctr"/>
        <c:lblOffset val="100"/>
      </c:catAx>
      <c:valAx>
        <c:axId val="65543168"/>
        <c:scaling>
          <c:orientation val="minMax"/>
        </c:scaling>
        <c:delete val="1"/>
        <c:axPos val="l"/>
        <c:numFmt formatCode="0%" sourceLinked="1"/>
        <c:tickLblPos val="nextTo"/>
        <c:crossAx val="65541632"/>
        <c:crosses val="autoZero"/>
        <c:crossBetween val="between"/>
        <c:majorUnit val="0.25"/>
      </c:valAx>
    </c:plotArea>
    <c:legend>
      <c:legendPos val="r"/>
      <c:layout>
        <c:manualLayout>
          <c:xMode val="edge"/>
          <c:yMode val="edge"/>
          <c:x val="0.73241406362666206"/>
          <c:y val="2.4110401554136393E-2"/>
          <c:w val="0.23776890104836759"/>
          <c:h val="0.75300238423380783"/>
        </c:manualLayout>
      </c:layout>
      <c:txPr>
        <a:bodyPr/>
        <a:lstStyle/>
        <a:p>
          <a:pPr>
            <a:defRPr sz="1600" b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b="1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t" anchorCtr="0" compatLnSpc="1">
            <a:prstTxWarp prst="textNoShape">
              <a:avLst/>
            </a:prstTxWarp>
          </a:bodyPr>
          <a:lstStyle>
            <a:lvl1pPr defTabSz="9434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Venture Intelligence India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t" anchorCtr="0" compatLnSpc="1">
            <a:prstTxWarp prst="textNoShape">
              <a:avLst/>
            </a:prstTxWarp>
          </a:bodyPr>
          <a:lstStyle>
            <a:lvl1pPr algn="r" defTabSz="9434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b" anchorCtr="0" compatLnSpc="1">
            <a:prstTxWarp prst="textNoShape">
              <a:avLst/>
            </a:prstTxWarp>
          </a:bodyPr>
          <a:lstStyle>
            <a:lvl1pPr defTabSz="9434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(c) TSJ Media Pvt. Ltd.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fld id="{7F93A0AC-DA08-48BE-B22E-94262AAFD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50575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t" anchorCtr="0" compatLnSpc="1">
            <a:prstTxWarp prst="textNoShape">
              <a:avLst/>
            </a:prstTxWarp>
          </a:bodyPr>
          <a:lstStyle>
            <a:lvl1pPr defTabSz="9434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Venture Intelligence India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t" anchorCtr="0" compatLnSpc="1">
            <a:prstTxWarp prst="textNoShape">
              <a:avLst/>
            </a:prstTxWarp>
          </a:bodyPr>
          <a:lstStyle>
            <a:lvl1pPr algn="r" defTabSz="9434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803775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b" anchorCtr="0" compatLnSpc="1">
            <a:prstTxWarp prst="textNoShape">
              <a:avLst/>
            </a:prstTxWarp>
          </a:bodyPr>
          <a:lstStyle>
            <a:lvl1pPr defTabSz="9434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(c) TSJ Media Pvt. Ltd.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24" tIns="47162" rIns="94324" bIns="47162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fld id="{3E3C964D-668B-450A-B442-7AA042B9C8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7762606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B233-6DF4-4810-B110-29DC2F36572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2B6-0DD2-40FC-ABDE-586F7C3AAD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01E2-3C29-41BE-8B93-58B2249ECF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55FB-5A17-491E-A0CB-6E287FE467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2C90D-ED81-4A05-B919-230AAFE2E2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5DBA-E3FB-46CC-AAA9-E197E45BA5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FAAA-11E6-4906-83D0-3DDCAA5508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C96A-D00A-4278-AC6A-D578AD4676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3F6C-4A0F-4954-87F2-AD3CDFB1601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5D50-D4BC-41DF-B2CE-4DD7EAF326B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469C-D2EF-4EDB-AD1E-27D852988C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FC0F0-AD85-47E0-8C06-52608781148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10" descr="vi-logo-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705600" y="838200"/>
            <a:ext cx="15716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88" r:id="rId1"/>
    <p:sldLayoutId id="2147485489" r:id="rId2"/>
    <p:sldLayoutId id="2147485490" r:id="rId3"/>
    <p:sldLayoutId id="2147485491" r:id="rId4"/>
    <p:sldLayoutId id="2147485492" r:id="rId5"/>
    <p:sldLayoutId id="2147485493" r:id="rId6"/>
    <p:sldLayoutId id="2147485494" r:id="rId7"/>
    <p:sldLayoutId id="2147485495" r:id="rId8"/>
    <p:sldLayoutId id="2147485496" r:id="rId9"/>
    <p:sldLayoutId id="2147485497" r:id="rId10"/>
    <p:sldLayoutId id="21474854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762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WHAT THE DATA SAYS</a:t>
            </a:r>
          </a:p>
          <a:p>
            <a:pPr lvl="0" algn="r">
              <a:spcBef>
                <a:spcPct val="0"/>
              </a:spcBef>
            </a:pPr>
            <a: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/>
            </a:r>
            <a:b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</a:br>
            <a:r>
              <a:rPr lang="en-US" sz="21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26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THE STATE OF INDIAN PRIVATE EQUITY</a:t>
            </a:r>
            <a:endParaRPr kumimoji="0" lang="en-US" sz="1900" b="1" i="0" u="none" strike="noStrike" kern="1200" cap="none" spc="3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94471" y="2289468"/>
            <a:ext cx="7411329" cy="18757"/>
          </a:xfrm>
          <a:prstGeom prst="line">
            <a:avLst/>
          </a:prstGeom>
          <a:ln>
            <a:solidFill>
              <a:srgbClr val="CC99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1027" name="Picture 3" descr="E:\Varatha\Others\90-Social-Media-Vector-Icons\Png\48px\Grey\facebook-dreamstale2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4614446"/>
            <a:ext cx="457200" cy="457200"/>
          </a:xfrm>
          <a:prstGeom prst="rect">
            <a:avLst/>
          </a:prstGeom>
          <a:noFill/>
        </p:spPr>
      </p:pic>
      <p:pic>
        <p:nvPicPr>
          <p:cNvPr id="1029" name="Picture 5" descr="E:\Varatha\Others\90-Social-Media-Vector-Icons\Png\48px\Grey\twitter-dreamstale7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004846"/>
            <a:ext cx="457200" cy="457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800600" y="4047292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@ventureindia  #ApexPEVCSummit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4656892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Fb.com/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ventureintelligence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pic>
        <p:nvPicPr>
          <p:cNvPr id="2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2454275"/>
            <a:ext cx="3491272" cy="1050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DOES INDIA </a:t>
            </a:r>
            <a:r>
              <a:rPr lang="en-US" sz="24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MATTER TO </a:t>
            </a:r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BIG TICKET PE...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33399" y="1524000"/>
          <a:ext cx="8001001" cy="3733800"/>
        </p:xfrm>
        <a:graphic>
          <a:graphicData uri="http://schemas.openxmlformats.org/drawingml/2006/table">
            <a:tbl>
              <a:tblPr/>
              <a:tblGrid>
                <a:gridCol w="3854801"/>
                <a:gridCol w="179006"/>
                <a:gridCol w="3967194"/>
              </a:tblGrid>
              <a:tr h="622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5A5A5A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5A5A5A"/>
                          </a:solidFill>
                          <a:latin typeface="Century Gothic"/>
                        </a:rPr>
                        <a:t> FUNDs</a:t>
                      </a:r>
                      <a:endParaRPr lang="en-US" sz="1600" b="1" i="0" u="none" strike="noStrike" dirty="0">
                        <a:solidFill>
                          <a:srgbClr val="5A5A5A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5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5A5A5A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5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5A5A5A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5A5A5A"/>
                          </a:solidFill>
                          <a:latin typeface="Century Gothic"/>
                        </a:rPr>
                        <a:t> FUNDs</a:t>
                      </a:r>
                      <a:endParaRPr lang="en-US" sz="1600" b="1" i="0" u="none" strike="noStrike" dirty="0">
                        <a:solidFill>
                          <a:srgbClr val="5A5A5A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5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THE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BLACKSTONE GROUP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5A5A5A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APOLLO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GLOBAL MANAGEMENT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KKR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5A5A5A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CVC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CAPITAL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PARTNERS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WARBURG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PINCUS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5A5A5A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  ENCAP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INVESTMENTS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ADVENT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INTERNATIONAL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5A5A5A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TPG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 THE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CARLYLE GROUP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5A5A5A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  EQT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PARTNERS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57200" y="6096000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SOURCE: PEI 300 - 2016, VENTURE INTELLIGENCE</a:t>
            </a:r>
            <a:endParaRPr lang="en-US" sz="12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1063823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8/10 TOP  GLOBAL FUNDS ARE ALREADY ACTIVE IN INDIA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362200" y="5562600"/>
          <a:ext cx="4038600" cy="304800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INVESTING IN INDIA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6629400" y="381000"/>
            <a:ext cx="381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3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orbel" pitchFamily="34" charset="0"/>
              <a:ea typeface="+mj-ea"/>
              <a:cs typeface="AngsanaUPC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1606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RESURGENCE IN BIG TICKET PE ($100M+)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E-COMMERCE ISN’T THE BIGGEST DRIVER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8" name="Chart 7"/>
          <p:cNvGraphicFramePr/>
          <p:nvPr/>
        </p:nvGraphicFramePr>
        <p:xfrm>
          <a:off x="457200" y="14478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SECTOR FOCUS FOR BIG TICKET PE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SHIFT TO INFRASTRUCTURE &amp; BFSI ($100M+)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" y="6062990"/>
            <a:ext cx="495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AMOUNT INVESTED IN $100M+ DEALS AMONG TOP 5 SECTORS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09600" y="1447801"/>
          <a:ext cx="3733800" cy="4419598"/>
        </p:xfrm>
        <a:graphic>
          <a:graphicData uri="http://schemas.openxmlformats.org/drawingml/2006/table">
            <a:tbl>
              <a:tblPr/>
              <a:tblGrid>
                <a:gridCol w="3733800"/>
              </a:tblGrid>
              <a:tr h="422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5A5A5A"/>
                          </a:solidFill>
                          <a:latin typeface="Century Gothic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63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CONSUMER </a:t>
                      </a:r>
                      <a:r>
                        <a:rPr lang="en-US" sz="2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INTERNET </a:t>
                      </a:r>
                    </a:p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30% ($</a:t>
                      </a:r>
                      <a:r>
                        <a:rPr lang="en-US" sz="2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3 B</a:t>
                      </a:r>
                      <a:r>
                        <a:rPr lang="en-US" sz="2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)</a:t>
                      </a:r>
                      <a:endParaRPr lang="en-US" sz="2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8822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INFRASTRUCTURE</a:t>
                      </a:r>
                      <a:br>
                        <a:rPr lang="en-US" sz="2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21% ($</a:t>
                      </a:r>
                      <a:r>
                        <a:rPr lang="en-US" sz="2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2 B)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724C"/>
                    </a:solidFill>
                  </a:tcPr>
                </a:tc>
              </a:tr>
              <a:tr h="826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 BFSI </a:t>
                      </a:r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19% ($</a:t>
                      </a:r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2 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283D"/>
                    </a:solidFill>
                  </a:tcPr>
                </a:tc>
              </a:tr>
              <a:tr h="5877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IT SERVICES </a:t>
                      </a:r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14% ($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1.4 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81D24"/>
                    </a:solidFill>
                  </a:tcPr>
                </a:tc>
              </a:tr>
              <a:tr h="437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HEALTHCARE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latin typeface="Century Gothic"/>
                        </a:rPr>
                        <a:t>10% ($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latin typeface="Century Gothic"/>
                        </a:rPr>
                        <a:t>1 B)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55F8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76800" y="1447800"/>
          <a:ext cx="3733800" cy="4419600"/>
        </p:xfrm>
        <a:graphic>
          <a:graphicData uri="http://schemas.openxmlformats.org/drawingml/2006/table">
            <a:tbl>
              <a:tblPr/>
              <a:tblGrid>
                <a:gridCol w="3733800"/>
              </a:tblGrid>
              <a:tr h="417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5A5A5A"/>
                          </a:solidFill>
                          <a:latin typeface="Century Gothic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06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INFRASTRUCTURE</a:t>
                      </a:r>
                      <a:br>
                        <a:rPr lang="en-US" sz="2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</a:br>
                      <a:r>
                        <a:rPr lang="en-US" sz="2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44% ($</a:t>
                      </a:r>
                      <a:r>
                        <a:rPr lang="en-US" sz="2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3.8 B)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724C"/>
                    </a:solidFill>
                  </a:tcPr>
                </a:tc>
              </a:tr>
              <a:tr h="845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BFSI  </a:t>
                      </a:r>
                      <a:br>
                        <a:rPr lang="en-US" sz="20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20% ($</a:t>
                      </a:r>
                      <a:r>
                        <a:rPr lang="en-US" sz="20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1.8 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283D"/>
                    </a:solidFill>
                  </a:tcPr>
                </a:tc>
              </a:tr>
              <a:tr h="593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CONSUMER INTERNET </a:t>
                      </a:r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11% ($</a:t>
                      </a:r>
                      <a:r>
                        <a:rPr lang="en-US" sz="16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1.2 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4398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IT SERVICES </a:t>
                      </a:r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11% ($</a:t>
                      </a:r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900 M)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81D24"/>
                    </a:solidFill>
                  </a:tcPr>
                </a:tc>
              </a:tr>
              <a:tr h="2921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MANUFACTURING 6% ($550 M)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9220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LARGEST PE EXITS IN 2015-16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10638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EMERGENCE OF QUICK FLIPS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600200"/>
          <a:ext cx="8077198" cy="4065488"/>
        </p:xfrm>
        <a:graphic>
          <a:graphicData uri="http://schemas.openxmlformats.org/drawingml/2006/table">
            <a:tbl>
              <a:tblPr/>
              <a:tblGrid>
                <a:gridCol w="152400"/>
                <a:gridCol w="1981200"/>
                <a:gridCol w="1981200"/>
                <a:gridCol w="990600"/>
                <a:gridCol w="1447800"/>
                <a:gridCol w="1339024"/>
                <a:gridCol w="184974"/>
              </a:tblGrid>
              <a:tr h="601526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COMPANY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INVESTORS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AMOUNT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RETURN MULTIPLE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HOLDING</a:t>
                      </a:r>
                    </a:p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PERIOD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46844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iGATE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APAX PARTNERS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$1.1 B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3.0X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844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ALLIANCE TIRE 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KKR,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IFC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$1 B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2.8X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586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GLAND PHARMA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KKR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$556 M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2.7X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MINACS BPO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CX PARTNERS </a:t>
                      </a:r>
                    </a:p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CAPITAL SQUARE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$420 M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1.7X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844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LAFARGE INDIA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BARING ASIA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$306 M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1.4X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844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INTERNATIONAL TRACTORS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BLACKSTONE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$250 M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2.3X </a:t>
                      </a:r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entury Gothic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entury Gothic"/>
                      </a:endParaRPr>
                    </a:p>
                  </a:txBody>
                  <a:tcPr marL="7374" marR="7374" marT="7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1600200"/>
            <a:ext cx="8610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THE STATE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i="0" u="none" strike="noStrike" kern="1200" cap="none" spc="5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GROWTH CAPITAL</a:t>
            </a:r>
          </a:p>
          <a:p>
            <a:pPr lvl="0" algn="ctr">
              <a:spcBef>
                <a:spcPct val="0"/>
              </a:spcBef>
            </a:pPr>
            <a: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/>
            </a:r>
            <a:b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</a:br>
            <a:endParaRPr kumimoji="0" lang="en-US" sz="1900" b="1" i="0" u="none" strike="noStrike" kern="1200" cap="none" spc="3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2819400"/>
            <a:ext cx="7696200" cy="1588"/>
          </a:xfrm>
          <a:prstGeom prst="line">
            <a:avLst/>
          </a:prstGeom>
          <a:ln>
            <a:solidFill>
              <a:srgbClr val="CC99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5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GROWTH CAPITAL – THE WIDENING CHASM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DECREASE IN GROWTH CAPITAL FUNDING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39" name="Rounded Rectangle 38"/>
          <p:cNvSpPr/>
          <p:nvPr/>
        </p:nvSpPr>
        <p:spPr>
          <a:xfrm>
            <a:off x="533400" y="3429000"/>
            <a:ext cx="2514600" cy="160020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3352800" y="3429000"/>
            <a:ext cx="2514600" cy="160020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6172200" y="3429000"/>
            <a:ext cx="2514600" cy="160020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533400" y="2743200"/>
            <a:ext cx="2514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VENTURE CAPITAL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(&lt;$20m)</a:t>
            </a:r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3352800" y="2743200"/>
            <a:ext cx="2514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GROWTH CAPITAL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($20-50m)</a:t>
            </a:r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6172200" y="2743200"/>
            <a:ext cx="2514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BIG TICKET PE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(&gt;$50m)</a:t>
            </a:r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3733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2010 - $750 M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8200" y="43434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2016 - $1.5 B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576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2010 - $1.3 B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57600" y="42788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2016 - $1.2 B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4770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2010 - $4 B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77000" y="42788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2016 - $10 B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8200" y="17598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9900"/>
                </a:solidFill>
                <a:latin typeface="Century Gothic" pitchFamily="34" charset="0"/>
              </a:rPr>
              <a:t>2x</a:t>
            </a:r>
            <a:endParaRPr lang="en-US" sz="48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553200" y="17598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9900"/>
                </a:solidFill>
                <a:latin typeface="Century Gothic" pitchFamily="34" charset="0"/>
              </a:rPr>
              <a:t>2.5x</a:t>
            </a:r>
            <a:endParaRPr lang="en-US" sz="4800" b="1" dirty="0">
              <a:solidFill>
                <a:srgbClr val="009900"/>
              </a:solidFill>
              <a:latin typeface="Century Gothic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33800" y="17598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Century Gothic" pitchFamily="34" charset="0"/>
              </a:rPr>
              <a:t>-8%</a:t>
            </a:r>
            <a:endParaRPr lang="en-US" sz="4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6200000" flipV="1">
            <a:off x="3505994" y="4571206"/>
            <a:ext cx="152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267200" y="3810000"/>
            <a:ext cx="2287588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35"/>
          <p:cNvSpPr>
            <a:spLocks noChangeArrowheads="1"/>
          </p:cNvSpPr>
          <p:nvPr/>
        </p:nvSpPr>
        <p:spPr bwMode="auto">
          <a:xfrm>
            <a:off x="228600" y="3352800"/>
            <a:ext cx="3883319" cy="198119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51" name="Oval 38"/>
          <p:cNvSpPr>
            <a:spLocks noChangeArrowheads="1"/>
          </p:cNvSpPr>
          <p:nvPr/>
        </p:nvSpPr>
        <p:spPr bwMode="auto">
          <a:xfrm>
            <a:off x="2971800" y="2209800"/>
            <a:ext cx="3505200" cy="1905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PE LANDSCAPE IN 2007-10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ACTIVE INVESTORS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4038600" y="22376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b="1" u="sng" dirty="0" smtClean="0">
                <a:solidFill>
                  <a:srgbClr val="000000"/>
                </a:solidFill>
                <a:latin typeface="Century Gothic" pitchFamily="34" charset="0"/>
              </a:rPr>
              <a:t>Growth Capital</a:t>
            </a:r>
            <a:endParaRPr lang="en-US" altLang="en-US" sz="12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16200000" flipH="1">
            <a:off x="3258269" y="4361732"/>
            <a:ext cx="3" cy="20969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524000" y="6170613"/>
            <a:ext cx="1373188" cy="15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5525294" y="2780506"/>
            <a:ext cx="20574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29400" y="1676400"/>
            <a:ext cx="9144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6744494" y="799306"/>
            <a:ext cx="16002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57200" y="378494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entury Gothic" pitchFamily="34" charset="0"/>
              </a:rPr>
              <a:t>Nexus , Helion, </a:t>
            </a:r>
            <a:r>
              <a:rPr lang="en-US" sz="1200" b="1" dirty="0" err="1" smtClean="0">
                <a:latin typeface="Century Gothic" pitchFamily="34" charset="0"/>
              </a:rPr>
              <a:t>Ventureast</a:t>
            </a:r>
            <a:r>
              <a:rPr lang="en-US" sz="1200" b="1" dirty="0" smtClean="0">
                <a:latin typeface="Century Gothic" pitchFamily="34" charset="0"/>
              </a:rPr>
              <a:t>, Sequoia, Accel, DFJ, Bessemer, Kalaari, IDG, Inventus Capital, Matrix Partners, 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Tiger Global</a:t>
            </a:r>
            <a:r>
              <a:rPr lang="en-US" sz="1200" b="1" dirty="0" smtClean="0">
                <a:latin typeface="Century Gothic" pitchFamily="34" charset="0"/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Canaan Partners</a:t>
            </a:r>
            <a:r>
              <a:rPr lang="en-US" sz="1200" b="1" dirty="0" smtClean="0">
                <a:latin typeface="Century Gothic" pitchFamily="34" charset="0"/>
              </a:rPr>
              <a:t>, 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Basil Partners</a:t>
            </a:r>
            <a:r>
              <a:rPr lang="en-US" sz="1200" b="1" dirty="0" smtClean="0">
                <a:latin typeface="Century Gothic" pitchFamily="34" charset="0"/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Bedrock Ventures</a:t>
            </a:r>
          </a:p>
          <a:p>
            <a:pPr algn="ctr"/>
            <a:endParaRPr lang="en-US" sz="1200" b="1" dirty="0" smtClean="0">
              <a:latin typeface="Century Gothic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01493" y="350794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entury Gothic" pitchFamily="34" charset="0"/>
              </a:rPr>
              <a:t>Venture Funds</a:t>
            </a:r>
            <a:endParaRPr lang="en-US" sz="1200" b="1" u="sng" dirty="0">
              <a:latin typeface="Century Gothic" pitchFamily="34" charset="0"/>
            </a:endParaRP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3124200" y="2501205"/>
            <a:ext cx="320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dirty="0" err="1" smtClean="0">
                <a:solidFill>
                  <a:srgbClr val="FF0000"/>
                </a:solidFill>
                <a:latin typeface="Century Gothic" pitchFamily="34" charset="0"/>
              </a:rPr>
              <a:t>Actis</a:t>
            </a:r>
            <a:r>
              <a:rPr lang="en-US" altLang="en-US" sz="1200" b="1" dirty="0" smtClean="0">
                <a:latin typeface="Century Gothic" pitchFamily="34" charset="0"/>
              </a:rPr>
              <a:t>, </a:t>
            </a:r>
            <a:r>
              <a:rPr lang="en-US" altLang="en-US" sz="1200" b="1" dirty="0" err="1" smtClean="0">
                <a:solidFill>
                  <a:srgbClr val="FF0000"/>
                </a:solidFill>
                <a:latin typeface="Century Gothic" pitchFamily="34" charset="0"/>
              </a:rPr>
              <a:t>Avigo</a:t>
            </a:r>
            <a:r>
              <a:rPr lang="en-US" altLang="en-US" sz="1200" b="1" dirty="0" smtClean="0">
                <a:latin typeface="Century Gothic" pitchFamily="34" charset="0"/>
              </a:rPr>
              <a:t>,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Beacon India, DE Shaw, Elephant Capital, Granite Hill, IFCI Ventures,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India Equity Partners</a:t>
            </a:r>
            <a:r>
              <a:rPr lang="en-US" altLang="en-US" sz="1200" b="1" dirty="0" smtClean="0">
                <a:latin typeface="Century Gothic" pitchFamily="34" charset="0"/>
              </a:rPr>
              <a:t>, 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FF0000"/>
                </a:solidFill>
                <a:latin typeface="Century Gothic" pitchFamily="34" charset="0"/>
              </a:rPr>
              <a:t>Kubera</a:t>
            </a:r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 Partners</a:t>
            </a:r>
            <a:r>
              <a:rPr lang="en-US" altLang="en-US" sz="1200" b="1" dirty="0" smtClean="0">
                <a:latin typeface="Century Gothic" pitchFamily="34" charset="0"/>
              </a:rPr>
              <a:t>, </a:t>
            </a:r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New Silk Route,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New Vernon,</a:t>
            </a:r>
          </a:p>
        </p:txBody>
      </p:sp>
      <p:sp>
        <p:nvSpPr>
          <p:cNvPr id="26" name="Oval 41"/>
          <p:cNvSpPr>
            <a:spLocks noChangeArrowheads="1"/>
          </p:cNvSpPr>
          <p:nvPr/>
        </p:nvSpPr>
        <p:spPr bwMode="auto">
          <a:xfrm>
            <a:off x="5867400" y="838200"/>
            <a:ext cx="3429000" cy="2362200"/>
          </a:xfrm>
          <a:prstGeom prst="ellipse">
            <a:avLst/>
          </a:prstGeom>
          <a:solidFill>
            <a:srgbClr val="F2B3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28" name="Oval 36"/>
          <p:cNvSpPr>
            <a:spLocks noChangeArrowheads="1"/>
          </p:cNvSpPr>
          <p:nvPr/>
        </p:nvSpPr>
        <p:spPr bwMode="auto">
          <a:xfrm>
            <a:off x="-228600" y="5105400"/>
            <a:ext cx="2057400" cy="14478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-42863" y="5244405"/>
            <a:ext cx="17192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u="sng" dirty="0" smtClean="0">
                <a:solidFill>
                  <a:srgbClr val="000000"/>
                </a:solidFill>
                <a:latin typeface="Century Gothic" pitchFamily="34" charset="0"/>
              </a:rPr>
              <a:t>Seed Investors</a:t>
            </a:r>
          </a:p>
          <a:p>
            <a:pPr algn="ctr" eaLnBrk="1" hangingPunct="1"/>
            <a:r>
              <a:rPr lang="en-US" altLang="en-US" sz="1200" b="1" u="sng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  <a:r>
              <a:rPr lang="en-US" altLang="en-US" sz="1200" b="1" u="sng" dirty="0">
                <a:solidFill>
                  <a:srgbClr val="000000"/>
                </a:solidFill>
                <a:latin typeface="Century Gothic" pitchFamily="34" charset="0"/>
              </a:rPr>
              <a:t/>
            </a:r>
            <a:br>
              <a:rPr lang="en-US" altLang="en-US" sz="1200" b="1" u="sng" dirty="0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Blume Ventures, 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Seedfund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</a:t>
            </a:r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DFJ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Accel, KITVEN, </a:t>
            </a:r>
            <a:r>
              <a:rPr lang="en-US" altLang="en-US" sz="1200" b="1" dirty="0" err="1" smtClean="0">
                <a:solidFill>
                  <a:srgbClr val="FF0000"/>
                </a:solidFill>
                <a:latin typeface="Century Gothic" pitchFamily="34" charset="0"/>
              </a:rPr>
              <a:t>Ojas</a:t>
            </a:r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, Reliance Ventures </a:t>
            </a:r>
          </a:p>
          <a:p>
            <a:pPr algn="ctr" eaLnBrk="1" hangingPunct="1"/>
            <a:endParaRPr lang="en-US" altLang="en-US" sz="1200" b="1" u="sng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6477000" y="990600"/>
            <a:ext cx="2362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u="sng" dirty="0" smtClean="0">
                <a:solidFill>
                  <a:srgbClr val="000000"/>
                </a:solidFill>
                <a:latin typeface="Century Gothic" pitchFamily="34" charset="0"/>
              </a:rPr>
              <a:t>Big Ticket Private Equity</a:t>
            </a:r>
            <a:endParaRPr lang="en-US" altLang="en-US" sz="12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838200" y="2819400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&lt;$20 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3733800" y="18288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$20-50 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4876800" y="10668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$50 M+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6172200" y="1295400"/>
            <a:ext cx="2743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3i</a:t>
            </a:r>
            <a:r>
              <a:rPr lang="en-US" altLang="en-US" sz="1200" b="1" dirty="0" smtClean="0">
                <a:latin typeface="Century Gothic" pitchFamily="34" charset="0"/>
              </a:rPr>
              <a:t>, </a:t>
            </a:r>
            <a:r>
              <a:rPr lang="en-US" altLang="en-US" sz="1200" b="1" dirty="0" err="1" smtClean="0">
                <a:solidFill>
                  <a:srgbClr val="FF0000"/>
                </a:solidFill>
                <a:latin typeface="Century Gothic" pitchFamily="34" charset="0"/>
              </a:rPr>
              <a:t>Ashmore</a:t>
            </a:r>
            <a:r>
              <a:rPr lang="en-US" altLang="en-US" sz="1200" b="1" dirty="0" smtClean="0">
                <a:latin typeface="Century Gothic" pitchFamily="34" charset="0"/>
              </a:rPr>
              <a:t>, Bain Capital, </a:t>
            </a:r>
          </a:p>
          <a:p>
            <a:pPr algn="ctr" eaLnBrk="1" hangingPunct="1"/>
            <a:r>
              <a:rPr lang="en-US" altLang="en-US" sz="1200" b="1" dirty="0" smtClean="0">
                <a:latin typeface="Century Gothic" pitchFamily="34" charset="0"/>
              </a:rPr>
              <a:t>Baring Asia, Blackstone, </a:t>
            </a:r>
          </a:p>
          <a:p>
            <a:pPr algn="ctr" eaLnBrk="1" hangingPunct="1"/>
            <a:r>
              <a:rPr lang="en-US" altLang="en-US" sz="1200" b="1" dirty="0" smtClean="0">
                <a:latin typeface="Century Gothic" pitchFamily="34" charset="0"/>
              </a:rPr>
              <a:t>General Atlantic, GIC, </a:t>
            </a:r>
          </a:p>
          <a:p>
            <a:pPr algn="ctr" eaLnBrk="1" hangingPunct="1"/>
            <a:r>
              <a:rPr lang="en-US" altLang="en-US" sz="1200" b="1" dirty="0" smtClean="0">
                <a:latin typeface="Century Gothic" pitchFamily="34" charset="0"/>
              </a:rPr>
              <a:t>Goldman Sachs,  JP Morgan</a:t>
            </a:r>
          </a:p>
          <a:p>
            <a:pPr algn="ctr" eaLnBrk="1" hangingPunct="1"/>
            <a:r>
              <a:rPr lang="en-US" altLang="en-US" sz="1200" b="1" dirty="0" smtClean="0">
                <a:latin typeface="Century Gothic" pitchFamily="34" charset="0"/>
              </a:rPr>
              <a:t>Carlyle, KKR, Morgan Stanley, </a:t>
            </a:r>
            <a:endParaRPr lang="en-US" altLang="en-US" sz="12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en-US" altLang="en-US" sz="1200" b="1" dirty="0" smtClean="0">
                <a:solidFill>
                  <a:srgbClr val="FF0000"/>
                </a:solidFill>
                <a:latin typeface="Century Gothic" pitchFamily="34" charset="0"/>
              </a:rPr>
              <a:t>SBI-Macquarie</a:t>
            </a:r>
            <a:r>
              <a:rPr lang="en-US" altLang="en-US" sz="1200" b="1" dirty="0" smtClean="0">
                <a:latin typeface="Century Gothic" pitchFamily="34" charset="0"/>
              </a:rPr>
              <a:t>, </a:t>
            </a:r>
            <a:r>
              <a:rPr lang="en-US" altLang="en-US" sz="1200" b="1" dirty="0" err="1" smtClean="0">
                <a:latin typeface="Century Gothic" pitchFamily="34" charset="0"/>
              </a:rPr>
              <a:t>StanChart</a:t>
            </a:r>
            <a:r>
              <a:rPr lang="en-US" altLang="en-US" sz="1200" b="1" dirty="0" smtClean="0">
                <a:latin typeface="Century Gothic" pitchFamily="34" charset="0"/>
              </a:rPr>
              <a:t> </a:t>
            </a:r>
            <a:r>
              <a:rPr lang="en-US" altLang="en-US" sz="1200" b="1" dirty="0" err="1" smtClean="0">
                <a:latin typeface="Century Gothic" pitchFamily="34" charset="0"/>
              </a:rPr>
              <a:t>Temasek</a:t>
            </a:r>
            <a:r>
              <a:rPr lang="en-US" altLang="en-US" sz="1200" b="1" dirty="0" smtClean="0">
                <a:latin typeface="Century Gothic" pitchFamily="34" charset="0"/>
              </a:rPr>
              <a:t>, TPG, Warburg </a:t>
            </a:r>
            <a:r>
              <a:rPr lang="en-US" altLang="en-US" sz="1200" b="1" dirty="0" err="1" smtClean="0">
                <a:latin typeface="Century Gothic" pitchFamily="34" charset="0"/>
              </a:rPr>
              <a:t>Pincus</a:t>
            </a:r>
            <a:endParaRPr lang="en-US" altLang="en-US" sz="12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val 38"/>
          <p:cNvSpPr>
            <a:spLocks noChangeArrowheads="1"/>
          </p:cNvSpPr>
          <p:nvPr/>
        </p:nvSpPr>
        <p:spPr bwMode="auto">
          <a:xfrm>
            <a:off x="3352800" y="2362200"/>
            <a:ext cx="2819400" cy="1600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PE LANDSCAPE IN 2016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ACTIVE INVESTORS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30" name="Oval 35"/>
          <p:cNvSpPr>
            <a:spLocks noChangeArrowheads="1"/>
          </p:cNvSpPr>
          <p:nvPr/>
        </p:nvSpPr>
        <p:spPr bwMode="auto">
          <a:xfrm>
            <a:off x="155281" y="3276603"/>
            <a:ext cx="4188119" cy="220979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4038600" y="2466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b="1" u="sng" dirty="0" smtClean="0">
                <a:solidFill>
                  <a:srgbClr val="000000"/>
                </a:solidFill>
                <a:latin typeface="Century Gothic" pitchFamily="34" charset="0"/>
              </a:rPr>
              <a:t>Growth Capital</a:t>
            </a:r>
            <a:endParaRPr lang="en-US" altLang="en-US" sz="12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16200000" flipH="1">
            <a:off x="3255939" y="4440260"/>
            <a:ext cx="1783" cy="209406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524000" y="6170613"/>
            <a:ext cx="1373188" cy="15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3505994" y="4571206"/>
            <a:ext cx="15240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267200" y="3810000"/>
            <a:ext cx="2287588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5525294" y="2780506"/>
            <a:ext cx="20574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29400" y="1676400"/>
            <a:ext cx="9144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6744494" y="799306"/>
            <a:ext cx="1600200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62000" y="38862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entury Gothic" pitchFamily="34" charset="0"/>
              </a:rPr>
              <a:t>Sequoia, Accel, Kalaari, SAIF, IDG, Omidyar, </a:t>
            </a:r>
            <a:r>
              <a:rPr lang="en-US" sz="1200" b="1" dirty="0" err="1" smtClean="0">
                <a:latin typeface="Century Gothic" pitchFamily="34" charset="0"/>
              </a:rPr>
              <a:t>Beenext</a:t>
            </a:r>
            <a:r>
              <a:rPr lang="en-US" sz="1200" b="1" dirty="0" smtClean="0">
                <a:latin typeface="Century Gothic" pitchFamily="34" charset="0"/>
              </a:rPr>
              <a:t>, Nexus, RB Investments, Matrix, Norwest, </a:t>
            </a:r>
            <a:r>
              <a:rPr lang="en-US" sz="1200" b="1" dirty="0" err="1" smtClean="0">
                <a:latin typeface="Century Gothic" pitchFamily="34" charset="0"/>
              </a:rPr>
              <a:t>Lightspeed</a:t>
            </a:r>
            <a:r>
              <a:rPr lang="en-US" sz="1200" b="1" dirty="0" smtClean="0">
                <a:latin typeface="Century Gothic" pitchFamily="34" charset="0"/>
              </a:rPr>
              <a:t>, Inventus, M&amp;S Partners, Mayfield, Digital Garage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01493" y="350794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Century Gothic" pitchFamily="34" charset="0"/>
              </a:rPr>
              <a:t>Venture Funds</a:t>
            </a:r>
            <a:endParaRPr lang="en-US" sz="1200" b="1" u="sng" dirty="0">
              <a:latin typeface="Century Gothic" pitchFamily="34" charset="0"/>
            </a:endParaRP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3352800" y="2794337"/>
            <a:ext cx="289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ADV Partners, Eight Roads, 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Everstone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Gaja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 Capital,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Multiples PE, Norwest, 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Orbimed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Peepul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 Capital</a:t>
            </a:r>
          </a:p>
        </p:txBody>
      </p:sp>
      <p:sp>
        <p:nvSpPr>
          <p:cNvPr id="26" name="Oval 41"/>
          <p:cNvSpPr>
            <a:spLocks noChangeArrowheads="1"/>
          </p:cNvSpPr>
          <p:nvPr/>
        </p:nvSpPr>
        <p:spPr bwMode="auto">
          <a:xfrm>
            <a:off x="5486400" y="990600"/>
            <a:ext cx="3810000" cy="2362200"/>
          </a:xfrm>
          <a:prstGeom prst="ellipse">
            <a:avLst/>
          </a:prstGeom>
          <a:solidFill>
            <a:srgbClr val="F2B3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28" name="Oval 36"/>
          <p:cNvSpPr>
            <a:spLocks noChangeArrowheads="1"/>
          </p:cNvSpPr>
          <p:nvPr/>
        </p:nvSpPr>
        <p:spPr bwMode="auto">
          <a:xfrm>
            <a:off x="-228600" y="5105400"/>
            <a:ext cx="2514600" cy="17526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>
              <a:solidFill>
                <a:srgbClr val="000000"/>
              </a:solidFill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76200" y="5181600"/>
            <a:ext cx="1947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u="sng" dirty="0" smtClean="0">
                <a:solidFill>
                  <a:srgbClr val="000000"/>
                </a:solidFill>
                <a:latin typeface="Century Gothic" pitchFamily="34" charset="0"/>
              </a:rPr>
              <a:t>Seed Investors </a:t>
            </a:r>
          </a:p>
          <a:p>
            <a:pPr algn="ctr" eaLnBrk="1" hangingPunct="1"/>
            <a:r>
              <a:rPr lang="en-US" altLang="en-US" sz="1200" b="1" u="sng" dirty="0">
                <a:solidFill>
                  <a:srgbClr val="000000"/>
                </a:solidFill>
                <a:latin typeface="Century Gothic" pitchFamily="34" charset="0"/>
              </a:rPr>
              <a:t/>
            </a:r>
            <a:br>
              <a:rPr lang="en-US" altLang="en-US" sz="1200" b="1" u="sng" dirty="0">
                <a:solidFill>
                  <a:srgbClr val="000000"/>
                </a:solidFill>
                <a:latin typeface="Century Gothic" pitchFamily="34" charset="0"/>
              </a:rPr>
            </a:b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Aarin,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Axilor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 Blume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Kae Capital,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YourNest</a:t>
            </a:r>
            <a:endParaRPr lang="en-US" altLang="en-US" sz="1200" b="1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IndiaQuotient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Exfinity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Saha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  <a:endParaRPr lang="en-US" altLang="en-US" sz="1200" b="1" u="sng" dirty="0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6248400" y="1094601"/>
            <a:ext cx="2362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u="sng" dirty="0" smtClean="0">
                <a:solidFill>
                  <a:srgbClr val="000000"/>
                </a:solidFill>
                <a:latin typeface="Century Gothic" pitchFamily="34" charset="0"/>
              </a:rPr>
              <a:t>Big Ticket Private Equity</a:t>
            </a:r>
            <a:endParaRPr lang="en-US" altLang="en-US" sz="12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838200" y="2819400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&lt;$20 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038600" y="19812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$20-50 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4724400" y="10668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$50 M+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5715000" y="1371600"/>
            <a:ext cx="3276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Abraaj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 Group,  AION,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Arpwood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Blackstone, Brookfield,  CDPQ, 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ChrysCapital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CX Partners , Fairfax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Faering Capital, General  Atlantic,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GIC, Goldman Sachs,  IDFC, IFC, 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Kedaara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Khazanah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KKR, </a:t>
            </a:r>
          </a:p>
          <a:p>
            <a:pPr algn="ctr" eaLnBrk="1" hangingPunct="1"/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PremjiInvest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Sofina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SoftBank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</a:t>
            </a:r>
          </a:p>
          <a:p>
            <a:pPr algn="ctr" eaLnBrk="1" hangingPunct="1"/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TA Associates,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Temasek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itchFamily="34" charset="0"/>
              </a:rPr>
              <a:t>, Tiger Global,  TPG, Warburg </a:t>
            </a:r>
            <a:r>
              <a:rPr lang="en-US" altLang="en-US" sz="1200" b="1" dirty="0" err="1" smtClean="0">
                <a:solidFill>
                  <a:srgbClr val="000000"/>
                </a:solidFill>
                <a:latin typeface="Century Gothic" pitchFamily="34" charset="0"/>
              </a:rPr>
              <a:t>Pincus</a:t>
            </a:r>
            <a:endParaRPr lang="en-US" altLang="en-US" sz="12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PRIVATE EQUITY &amp; START-UP ECOSYSTEM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LEAP FROGGING FUNDING ROUNDS WITH PRIVATE EQUITY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pic>
        <p:nvPicPr>
          <p:cNvPr id="1026" name="Picture 2" descr="Image result for BYJUS"/>
          <p:cNvPicPr>
            <a:picLocks noChangeAspect="1" noChangeArrowheads="1"/>
          </p:cNvPicPr>
          <p:nvPr/>
        </p:nvPicPr>
        <p:blipFill>
          <a:blip r:embed="rId4" cstate="print"/>
          <a:srcRect t="31143" b="29571"/>
          <a:stretch>
            <a:fillRect/>
          </a:stretch>
        </p:blipFill>
        <p:spPr bwMode="auto">
          <a:xfrm>
            <a:off x="533400" y="1736271"/>
            <a:ext cx="1981200" cy="778329"/>
          </a:xfrm>
          <a:prstGeom prst="rect">
            <a:avLst/>
          </a:prstGeom>
          <a:noFill/>
        </p:spPr>
      </p:pic>
      <p:pic>
        <p:nvPicPr>
          <p:cNvPr id="1028" name="Picture 4" descr="Image result for BIG BASKET"/>
          <p:cNvPicPr>
            <a:picLocks noChangeAspect="1" noChangeArrowheads="1"/>
          </p:cNvPicPr>
          <p:nvPr/>
        </p:nvPicPr>
        <p:blipFill>
          <a:blip r:embed="rId5"/>
          <a:srcRect l="3288" t="9688" r="2466" b="20875"/>
          <a:stretch>
            <a:fillRect/>
          </a:stretch>
        </p:blipFill>
        <p:spPr bwMode="auto">
          <a:xfrm>
            <a:off x="457201" y="2819400"/>
            <a:ext cx="2209799" cy="914400"/>
          </a:xfrm>
          <a:prstGeom prst="rect">
            <a:avLst/>
          </a:prstGeom>
          <a:noFill/>
        </p:spPr>
      </p:pic>
      <p:pic>
        <p:nvPicPr>
          <p:cNvPr id="1030" name="Picture 6" descr="Image result for DELHIVERY"/>
          <p:cNvPicPr>
            <a:picLocks noChangeAspect="1" noChangeArrowheads="1"/>
          </p:cNvPicPr>
          <p:nvPr/>
        </p:nvPicPr>
        <p:blipFill>
          <a:blip r:embed="rId6"/>
          <a:srcRect l="3340"/>
          <a:stretch>
            <a:fillRect/>
          </a:stretch>
        </p:blipFill>
        <p:spPr bwMode="auto">
          <a:xfrm>
            <a:off x="469839" y="5158060"/>
            <a:ext cx="2273361" cy="785540"/>
          </a:xfrm>
          <a:prstGeom prst="rect">
            <a:avLst/>
          </a:prstGeom>
          <a:noFill/>
        </p:spPr>
      </p:pic>
      <p:pic>
        <p:nvPicPr>
          <p:cNvPr id="1032" name="Picture 8" descr="Image result for capillary technologie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4191000"/>
            <a:ext cx="2286000" cy="638036"/>
          </a:xfrm>
          <a:prstGeom prst="rect">
            <a:avLst/>
          </a:prstGeom>
          <a:noFill/>
        </p:spPr>
      </p:pic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895600" y="1524000"/>
          <a:ext cx="3886200" cy="464820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</a:tblGrid>
              <a:tr h="1219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$9 m,</a:t>
                      </a:r>
                      <a:r>
                        <a:rPr lang="en-US" sz="1600" b="1" baseline="0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2012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$70 m, 2016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$7 m,</a:t>
                      </a:r>
                      <a:r>
                        <a:rPr lang="en-US" sz="1600" b="1" baseline="0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2012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$150 m, 2016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$1.8 m, 2010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$45 m, 2016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B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600" b="1" dirty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m,</a:t>
                      </a:r>
                      <a:r>
                        <a:rPr lang="en-US" sz="1600" b="1" baseline="0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2013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Series 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595959"/>
                          </a:solidFill>
                          <a:latin typeface="Century Gothic"/>
                          <a:ea typeface="Calibri"/>
                          <a:cs typeface="Times New Roman"/>
                        </a:rPr>
                        <a:t>$35 m, 2014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2290" name="Picture 2" descr="Image result for SOFIN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1800" y="1905000"/>
            <a:ext cx="2057400" cy="469344"/>
          </a:xfrm>
          <a:prstGeom prst="rect">
            <a:avLst/>
          </a:prstGeom>
          <a:noFill/>
        </p:spPr>
      </p:pic>
      <p:pic>
        <p:nvPicPr>
          <p:cNvPr id="12292" name="Picture 4" descr="Image result for Abraaj group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0400" y="2819400"/>
            <a:ext cx="1600200" cy="844461"/>
          </a:xfrm>
          <a:prstGeom prst="rect">
            <a:avLst/>
          </a:prstGeom>
          <a:noFill/>
        </p:spPr>
      </p:pic>
      <p:pic>
        <p:nvPicPr>
          <p:cNvPr id="12294" name="Picture 6" descr="Image result for warburg pincus"/>
          <p:cNvPicPr>
            <a:picLocks noChangeAspect="1" noChangeArrowheads="1"/>
          </p:cNvPicPr>
          <p:nvPr/>
        </p:nvPicPr>
        <p:blipFill>
          <a:blip r:embed="rId10" cstate="print"/>
          <a:srcRect t="42574" b="41584"/>
          <a:stretch>
            <a:fillRect/>
          </a:stretch>
        </p:blipFill>
        <p:spPr bwMode="auto">
          <a:xfrm>
            <a:off x="6705600" y="4310204"/>
            <a:ext cx="2133600" cy="337996"/>
          </a:xfrm>
          <a:prstGeom prst="rect">
            <a:avLst/>
          </a:prstGeom>
          <a:noFill/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81800" y="5410200"/>
            <a:ext cx="1981200" cy="31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1600200"/>
            <a:ext cx="8610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THE STATE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i="0" u="none" strike="noStrike" kern="1200" cap="none" spc="5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VENTURE CAPITAL</a:t>
            </a:r>
          </a:p>
          <a:p>
            <a:pPr lvl="0" algn="ctr">
              <a:spcBef>
                <a:spcPct val="0"/>
              </a:spcBef>
            </a:pPr>
            <a: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/>
            </a:r>
            <a:b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</a:br>
            <a:endParaRPr kumimoji="0" lang="en-US" sz="1900" b="1" i="0" u="none" strike="noStrike" kern="1200" cap="none" spc="3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2819400"/>
            <a:ext cx="7696200" cy="1588"/>
          </a:xfrm>
          <a:prstGeom prst="line">
            <a:avLst/>
          </a:prstGeom>
          <a:ln>
            <a:solidFill>
              <a:srgbClr val="CC99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5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PRIVATE EQUITY Vs. IPOs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457200" y="1063823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CORPORATE INDIA RAISED 6.5x VIA PE OVER IPOs IN LAST 6 Yrs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29400" y="381000"/>
            <a:ext cx="381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30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orbel" pitchFamily="34" charset="0"/>
              <a:ea typeface="+mj-ea"/>
              <a:cs typeface="AngsanaUPC" pitchFamily="18" charset="-34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457200" y="1524000"/>
          <a:ext cx="8153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533400" y="5486400"/>
            <a:ext cx="914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160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VC INVESTMENTS – SEED TO SERIES D &lt;$20M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334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$1.5 BILLION INVESTED ACROSS 420 DEALS IN 2016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533400" y="1447800"/>
          <a:ext cx="8300197" cy="480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VC INVESTMENTS BY QUARTER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ACTIVITY HAS FINALLY PICKED UP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57200" y="1447800"/>
          <a:ext cx="8300197" cy="480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BY INDUSTRY (NO OF DEALS)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SHIFT FURTHER TOWARDS TECH – 75% of OVERALL SHARE 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52400" y="1295400"/>
          <a:ext cx="8600515" cy="470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IT &amp; ITeS FOCUS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CONSUMER INTERNET &amp; MOBILE STILL TOP DRAW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/>
          <p:nvPr/>
        </p:nvGraphicFramePr>
        <p:xfrm>
          <a:off x="228600" y="1447800"/>
          <a:ext cx="8534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CONSUMER, INTERNET &amp; MOBILE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MOST FAVOURED THEMES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371600"/>
          <a:ext cx="8153399" cy="4800601"/>
        </p:xfrm>
        <a:graphic>
          <a:graphicData uri="http://schemas.openxmlformats.org/drawingml/2006/table">
            <a:tbl>
              <a:tblPr/>
              <a:tblGrid>
                <a:gridCol w="1838750"/>
                <a:gridCol w="266133"/>
                <a:gridCol w="1838750"/>
                <a:gridCol w="266133"/>
                <a:gridCol w="1838750"/>
                <a:gridCol w="266133"/>
                <a:gridCol w="1838750"/>
              </a:tblGrid>
              <a:tr h="662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2013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2014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2016</a:t>
                      </a:r>
                      <a:endParaRPr lang="en-US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76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FINTECH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FINTECH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FINTECH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FINTECH</a:t>
                      </a:r>
                      <a:endParaRPr lang="en-US" sz="16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8276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FASHION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FASHION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FASHION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HEALTH TECH</a:t>
                      </a:r>
                      <a:endParaRPr lang="en-US" sz="16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724C"/>
                    </a:solidFill>
                  </a:tcPr>
                </a:tc>
              </a:tr>
              <a:tr h="8276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TRAVEL &amp; TRANSPORT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81D2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TRAVEL &amp; TRANSPORT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81D2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F&amp;B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55F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B2B </a:t>
                      </a:r>
                    </a:p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E-COMMERCE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283D"/>
                    </a:solidFill>
                  </a:tcPr>
                </a:tc>
              </a:tr>
              <a:tr h="8276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CONTENT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HR TECH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TRAVEL &amp; TRANSPORT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81D2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TRAVEL &amp; TRANSPORT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81D24"/>
                    </a:solidFill>
                  </a:tcPr>
                </a:tc>
              </a:tr>
              <a:tr h="8276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REAL TECH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HYPERLOCAL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49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CONTENT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FASHION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SERIES A CRUNCH HURTS BIG IN 2016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VC INVESTMENTS BY ROUND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304800" y="1447800"/>
          <a:ext cx="8600515" cy="486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Oval 11"/>
          <p:cNvSpPr/>
          <p:nvPr/>
        </p:nvSpPr>
        <p:spPr>
          <a:xfrm rot="20390922">
            <a:off x="3009474" y="1561563"/>
            <a:ext cx="1128824" cy="2276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1600200"/>
            <a:ext cx="8610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spc="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THE STATE OF</a:t>
            </a:r>
            <a:br>
              <a:rPr lang="en-US" sz="4000" spc="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</a:br>
            <a:endParaRPr kumimoji="0" lang="en-US" sz="4000" i="0" u="none" strike="noStrike" kern="1200" cap="none" spc="5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PRIVATE EQUITY &amp; VENTURE EXITS </a:t>
            </a:r>
          </a:p>
          <a:p>
            <a:pPr lvl="0" algn="ctr">
              <a:spcBef>
                <a:spcPct val="0"/>
              </a:spcBef>
            </a:pPr>
            <a: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/>
            </a:r>
            <a:b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</a:br>
            <a:endParaRPr kumimoji="0" lang="en-US" sz="1900" b="1" i="0" u="none" strike="noStrike" kern="1200" cap="none" spc="3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2819400"/>
            <a:ext cx="7696200" cy="1588"/>
          </a:xfrm>
          <a:prstGeom prst="line">
            <a:avLst/>
          </a:prstGeom>
          <a:ln>
            <a:solidFill>
              <a:srgbClr val="CC99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5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PE/VC EXITS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$8 BILLION EXITED ACROSS 231 DEALS (INCL. PART EXITS) IN 2016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57200" y="1447800"/>
          <a:ext cx="8458200" cy="480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BY INDUSTRY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MANUFACTURING TRUMPS IT IN 2016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228600" y="1295400"/>
          <a:ext cx="8534400" cy="507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BY TYPE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STRATEGIC SALES ON THE RISE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228600" y="1219201"/>
          <a:ext cx="867671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PE INVESTMENTS – NEVER DOWN FOR &gt;2 Yrs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$15 BILLION INVESTED ACROSS 580 DEALS IN 2016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457200" y="1447800"/>
          <a:ext cx="8382000" cy="4796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EXITS BY PROFITABILITY (2016)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990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LONGER TIME HORIZONS FOR VC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463428"/>
          <a:ext cx="8077200" cy="4861172"/>
        </p:xfrm>
        <a:graphic>
          <a:graphicData uri="http://schemas.openxmlformats.org/drawingml/2006/table">
            <a:tbl>
              <a:tblPr/>
              <a:tblGrid>
                <a:gridCol w="152400"/>
                <a:gridCol w="2438400"/>
                <a:gridCol w="1828800"/>
                <a:gridCol w="1371600"/>
                <a:gridCol w="1143000"/>
                <a:gridCol w="1066800"/>
                <a:gridCol w="76200"/>
              </a:tblGrid>
              <a:tr h="6225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PORTFOLIO COMPANY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INVESTORS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DEAL TYPE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RETURN </a:t>
                      </a:r>
                    </a:p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MULTIPLE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HOLDING </a:t>
                      </a:r>
                    </a:p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PERIOD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Justdial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SAIF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PUBLIC MARKET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22x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Equitas</a:t>
                      </a:r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Holdings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AAVISHKAAR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IPO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13.5x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Byjus</a:t>
                      </a:r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Classes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AARIN CAPITAL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SECONDARY SALE 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10x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Dhanuka</a:t>
                      </a:r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Agritech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LIGHTHOUSE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PUBLIC MARKET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7.5x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Ujjivan</a:t>
                      </a:r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Microfinance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UNITUS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IPO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7.5x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Manpasand</a:t>
                      </a:r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Beverages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SAIF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PUBLIC MARKET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7.4x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Cholamandalam</a:t>
                      </a:r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</a:t>
                      </a:r>
                    </a:p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Investment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IFC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PUBLIC MARKET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7.3x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Satin </a:t>
                      </a:r>
                      <a:r>
                        <a:rPr lang="en-US" sz="12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Creditcare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SHORECAP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PUBLIC MARKET</a:t>
                      </a:r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6x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95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524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5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en-US" sz="14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PRIVATE COMPANY FINANCIALS, TRANSACTIONS &amp; VALUATIONS</a:t>
            </a:r>
            <a:endParaRPr kumimoji="0" lang="en-US" sz="1400" b="1" i="0" u="none" strike="noStrike" kern="1200" cap="none" spc="3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94471" y="2289468"/>
            <a:ext cx="7411329" cy="18757"/>
          </a:xfrm>
          <a:prstGeom prst="line">
            <a:avLst/>
          </a:prstGeom>
          <a:ln>
            <a:solidFill>
              <a:srgbClr val="CC99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12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838200"/>
            <a:ext cx="4303441" cy="1295400"/>
          </a:xfrm>
          <a:prstGeom prst="rect">
            <a:avLst/>
          </a:prstGeom>
          <a:noFill/>
        </p:spPr>
      </p:pic>
      <p:pic>
        <p:nvPicPr>
          <p:cNvPr id="14" name="Picture 3" descr="E:\Varatha\Others\90-Social-Media-Vector-Icons\Png\48px\Grey\facebook-dreamstale2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4072354"/>
            <a:ext cx="457200" cy="457200"/>
          </a:xfrm>
          <a:prstGeom prst="rect">
            <a:avLst/>
          </a:prstGeom>
          <a:noFill/>
        </p:spPr>
      </p:pic>
      <p:pic>
        <p:nvPicPr>
          <p:cNvPr id="15" name="Picture 5" descr="E:\Varatha\Others\90-Social-Media-Vector-Icons\Png\48px\Grey\twitter-dreamstale7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3462754"/>
            <a:ext cx="457200" cy="457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800600" y="3505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@ventureindia  #ApexPEVCSummit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86400" y="41148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Fb.com/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ventureintelligence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PE INVESTMENTS BY QUARTER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AVERAGING TO 150 DEALS WORTH $3 BILLION EVERY QUARTER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04800" y="1447800"/>
          <a:ext cx="8534400" cy="480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BY INDUSTRY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BFSI &amp; INFRA DEALS BOUNCE BACK IN 2016, IT REVERTS TO ~30%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152400" y="1295400"/>
          <a:ext cx="853440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096001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TOP 6 INDUSTRIES FOR PRIVATE EQUITY</a:t>
            </a:r>
            <a:endParaRPr lang="en-US" sz="12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BY STAGE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7200" y="990600"/>
            <a:ext cx="830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2016 IS HIGHEST EVER FOR BUYOUTS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52400" y="1295400"/>
          <a:ext cx="8600515" cy="486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016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2050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9220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TOP PE INVESTMENTS IN 2016</a:t>
            </a:r>
            <a:endParaRPr lang="en-US" sz="2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" y="9906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MS Gothic" pitchFamily="49" charset="-128"/>
              </a:rPr>
              <a:t>CANADIAN INVESTORS DOMINATE DEALS, E-COMMERCE SLIPS</a:t>
            </a:r>
            <a:endParaRPr lang="en-US" sz="1400" spc="300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  <a:ea typeface="MS Gothic" pitchFamily="49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447801"/>
          <a:ext cx="8077201" cy="5016276"/>
        </p:xfrm>
        <a:graphic>
          <a:graphicData uri="http://schemas.openxmlformats.org/drawingml/2006/table">
            <a:tbl>
              <a:tblPr/>
              <a:tblGrid>
                <a:gridCol w="76200"/>
                <a:gridCol w="2057400"/>
                <a:gridCol w="1600200"/>
                <a:gridCol w="2209800"/>
                <a:gridCol w="838200"/>
                <a:gridCol w="1143000"/>
                <a:gridCol w="152401"/>
              </a:tblGrid>
              <a:tr h="5390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COMPANY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SECTOR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INVESTORS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STAGE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AMOUNT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</a:tr>
              <a:tr h="603946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Reliance Infratel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Telecom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BROOKFIELD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BUYOUT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$1.6 B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06566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Resurgent Power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Energy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ICICI VENTURE, </a:t>
                      </a:r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CDPQ</a:t>
                      </a:r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, </a:t>
                      </a:r>
                    </a:p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SGRF, KIA, Others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GROWTH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$850 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695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 smtClean="0">
                          <a:solidFill>
                            <a:srgbClr val="262626"/>
                          </a:solidFill>
                          <a:latin typeface="Century Gothic"/>
                        </a:rPr>
                        <a:t>Mphasis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IT</a:t>
                      </a:r>
                      <a:r>
                        <a:rPr lang="en-US" sz="1400" b="0" i="0" u="none" strike="noStrike" baseline="0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Services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BLACKSTONE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BUYOUT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$825 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7680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Bangalore</a:t>
                      </a:r>
                      <a:r>
                        <a:rPr lang="en-US" sz="1400" b="0" i="0" u="none" strike="noStrike" baseline="0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 Airport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Airport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FAIRFAX HOLDINGS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LATE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$321 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3056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GE Capital Services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NBFC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AION CAPITAL, Others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BUYOUT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$300 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70878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Paytm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Payments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SAIF, ALIBABA, </a:t>
                      </a:r>
                    </a:p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MEDIATEK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LATE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$300 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5120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Sanmar Group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Chemicals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FAIRFAX HOLDINGS</a:t>
                      </a:r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LATE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 smtClean="0">
                          <a:solidFill>
                            <a:srgbClr val="262626"/>
                          </a:solidFill>
                          <a:latin typeface="Century Gothic"/>
                        </a:rPr>
                        <a:t>$300 M</a:t>
                      </a:r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3025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400" b="0" i="0" u="none" strike="noStrike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400" b="0" i="0" u="none" strike="noStrike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400" b="1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400" b="0" i="0" u="none" strike="noStrike" dirty="0">
                        <a:solidFill>
                          <a:srgbClr val="262626"/>
                        </a:solidFill>
                        <a:latin typeface="Century Gothic"/>
                      </a:endParaRPr>
                    </a:p>
                  </a:txBody>
                  <a:tcPr marL="7155" marR="7155" marT="71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55" marR="7155" marT="71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of event </a:t>
            </a:r>
          </a:p>
          <a:p>
            <a:r>
              <a:rPr lang="en-US" dirty="0" smtClean="0"/>
              <a:t>Interconnected eco-system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www.ventureintelligence.in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1600200"/>
            <a:ext cx="8610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THE STATE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i="0" u="none" strike="noStrike" kern="1200" cap="none" spc="5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50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BIG TICKET PRIVATE EQUITY </a:t>
            </a:r>
          </a:p>
          <a:p>
            <a:pPr lvl="0" algn="ctr">
              <a:spcBef>
                <a:spcPct val="0"/>
              </a:spcBef>
            </a:pPr>
            <a: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  <a:t/>
            </a:r>
            <a:br>
              <a:rPr lang="en-US" sz="2300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  <a:ea typeface="+mj-ea"/>
                <a:cs typeface="+mj-cs"/>
              </a:rPr>
            </a:br>
            <a:endParaRPr kumimoji="0" lang="en-US" sz="1900" b="1" i="0" u="none" strike="noStrike" kern="1200" cap="none" spc="30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2819400"/>
            <a:ext cx="7696200" cy="1588"/>
          </a:xfrm>
          <a:prstGeom prst="line">
            <a:avLst/>
          </a:prstGeom>
          <a:ln>
            <a:solidFill>
              <a:srgbClr val="CC99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VI Bottom Logo 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400800"/>
            <a:ext cx="2382213" cy="266808"/>
          </a:xfrm>
          <a:prstGeom prst="rect">
            <a:avLst/>
          </a:prstGeom>
        </p:spPr>
      </p:pic>
      <p:pic>
        <p:nvPicPr>
          <p:cNvPr id="5" name="Picture 2" descr="C:\Users\VIDEO-PC\Desktop\Infographic\Vi-logo 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8938" y="76200"/>
            <a:ext cx="1518862" cy="45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19871</TotalTime>
  <Words>1092</Words>
  <Application>Microsoft Office PowerPoint</Application>
  <PresentationFormat>On-screen Show (4:3)</PresentationFormat>
  <Paragraphs>351</Paragraphs>
  <Slides>31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PRIVATE EQUITY Vs. IPOs</vt:lpstr>
      <vt:lpstr>PE INVESTMENTS – NEVER DOWN FOR &gt;2 Yrs</vt:lpstr>
      <vt:lpstr>PE INVESTMENTS BY QUARTER</vt:lpstr>
      <vt:lpstr>BY INDUSTRY</vt:lpstr>
      <vt:lpstr>BY STAGE</vt:lpstr>
      <vt:lpstr>TOP PE INVESTMENTS IN 2016</vt:lpstr>
      <vt:lpstr>Slide 8</vt:lpstr>
      <vt:lpstr>Slide 9</vt:lpstr>
      <vt:lpstr>DOES INDIA MATTER TO BIG TICKET PE...</vt:lpstr>
      <vt:lpstr>RESURGENCE IN BIG TICKET PE ($100M+)</vt:lpstr>
      <vt:lpstr>SECTOR FOCUS FOR BIG TICKET PE</vt:lpstr>
      <vt:lpstr>LARGEST PE EXITS IN 2015-16</vt:lpstr>
      <vt:lpstr>Slide 14</vt:lpstr>
      <vt:lpstr>GROWTH CAPITAL – THE WIDENING CHASM</vt:lpstr>
      <vt:lpstr>PE LANDSCAPE IN 2007-10</vt:lpstr>
      <vt:lpstr>PE LANDSCAPE IN 2016</vt:lpstr>
      <vt:lpstr>PRIVATE EQUITY &amp; START-UP ECOSYSTEM</vt:lpstr>
      <vt:lpstr>Slide 19</vt:lpstr>
      <vt:lpstr>VC INVESTMENTS – SEED TO SERIES D &lt;$20M</vt:lpstr>
      <vt:lpstr>VC INVESTMENTS BY QUARTER</vt:lpstr>
      <vt:lpstr>BY INDUSTRY (NO OF DEALS)</vt:lpstr>
      <vt:lpstr>IT &amp; ITeS FOCUS</vt:lpstr>
      <vt:lpstr>CONSUMER, INTERNET &amp; MOBILE</vt:lpstr>
      <vt:lpstr>SERIES A CRUNCH HURTS BIG IN 2016</vt:lpstr>
      <vt:lpstr>Slide 26</vt:lpstr>
      <vt:lpstr>PE/VC EXITS</vt:lpstr>
      <vt:lpstr>BY INDUSTRY</vt:lpstr>
      <vt:lpstr>BY TYPE</vt:lpstr>
      <vt:lpstr>EXITS BY PROFITABILITY (2016)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VIDEO-PC</cp:lastModifiedBy>
  <cp:revision>1388</cp:revision>
  <cp:lastPrinted>2015-07-06T06:31:32Z</cp:lastPrinted>
  <dcterms:created xsi:type="dcterms:W3CDTF">1601-01-01T00:00:00Z</dcterms:created>
  <dcterms:modified xsi:type="dcterms:W3CDTF">2017-02-18T05:22:40Z</dcterms:modified>
</cp:coreProperties>
</file>